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0"/>
  </p:notesMasterIdLst>
  <p:sldIdLst>
    <p:sldId id="409" r:id="rId2"/>
    <p:sldId id="574" r:id="rId3"/>
    <p:sldId id="636" r:id="rId4"/>
    <p:sldId id="637" r:id="rId5"/>
    <p:sldId id="634" r:id="rId6"/>
    <p:sldId id="639" r:id="rId7"/>
    <p:sldId id="638" r:id="rId8"/>
    <p:sldId id="600" r:id="rId9"/>
    <p:sldId id="410" r:id="rId10"/>
    <p:sldId id="766" r:id="rId11"/>
    <p:sldId id="768" r:id="rId12"/>
    <p:sldId id="769" r:id="rId13"/>
    <p:sldId id="770" r:id="rId14"/>
    <p:sldId id="411" r:id="rId15"/>
    <p:sldId id="693" r:id="rId16"/>
    <p:sldId id="620" r:id="rId17"/>
    <p:sldId id="621" r:id="rId18"/>
    <p:sldId id="704" r:id="rId19"/>
    <p:sldId id="705" r:id="rId20"/>
    <p:sldId id="413" r:id="rId21"/>
    <p:sldId id="523" r:id="rId22"/>
    <p:sldId id="525" r:id="rId23"/>
    <p:sldId id="788" r:id="rId24"/>
    <p:sldId id="794" r:id="rId25"/>
    <p:sldId id="795" r:id="rId26"/>
    <p:sldId id="796" r:id="rId27"/>
    <p:sldId id="802" r:id="rId28"/>
    <p:sldId id="780" r:id="rId29"/>
    <p:sldId id="710" r:id="rId30"/>
    <p:sldId id="660" r:id="rId31"/>
    <p:sldId id="715" r:id="rId32"/>
    <p:sldId id="716" r:id="rId33"/>
    <p:sldId id="717" r:id="rId34"/>
    <p:sldId id="718" r:id="rId35"/>
    <p:sldId id="657" r:id="rId36"/>
    <p:sldId id="679" r:id="rId37"/>
    <p:sldId id="726" r:id="rId38"/>
    <p:sldId id="727"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67" autoAdjust="0"/>
    <p:restoredTop sz="61086" autoAdjust="0"/>
  </p:normalViewPr>
  <p:slideViewPr>
    <p:cSldViewPr snapToGrid="0" snapToObjects="1">
      <p:cViewPr varScale="1">
        <p:scale>
          <a:sx n="67" d="100"/>
          <a:sy n="67" d="100"/>
        </p:scale>
        <p:origin x="2624"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7488"/>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 Id="rId2"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B691AF-21F0-2442-851C-938E988938D8}" type="datetimeFigureOut">
              <a:rPr lang="en-US" smtClean="0"/>
              <a:t>5/3/17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F67C1-3372-CD45-9643-8F9AB070433F}" type="slidenum">
              <a:rPr lang="en-US" smtClean="0"/>
              <a:t>‹#›</a:t>
            </a:fld>
            <a:endParaRPr lang="en-US"/>
          </a:p>
        </p:txBody>
      </p:sp>
    </p:spTree>
    <p:extLst>
      <p:ext uri="{BB962C8B-B14F-4D97-AF65-F5344CB8AC3E}">
        <p14:creationId xmlns:p14="http://schemas.microsoft.com/office/powerpoint/2010/main" val="24240090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3E4D4-41C9-5E4C-AAD5-A785A599F620}" type="slidenum">
              <a:rPr lang="en-US" smtClean="0"/>
              <a:t>1</a:t>
            </a:fld>
            <a:endParaRPr lang="en-US"/>
          </a:p>
        </p:txBody>
      </p:sp>
    </p:spTree>
    <p:extLst>
      <p:ext uri="{BB962C8B-B14F-4D97-AF65-F5344CB8AC3E}">
        <p14:creationId xmlns:p14="http://schemas.microsoft.com/office/powerpoint/2010/main" val="3386233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defTabSz="893763" eaLnBrk="0" hangingPunct="0">
              <a:defRPr>
                <a:solidFill>
                  <a:schemeClr val="tx1"/>
                </a:solidFill>
                <a:latin typeface="Arial" charset="0"/>
                <a:ea typeface="ＭＳ Ｐゴシック" charset="0"/>
              </a:defRPr>
            </a:lvl1pPr>
            <a:lvl2pPr marL="742950" indent="-285750" algn="l" defTabSz="893763" eaLnBrk="0" hangingPunct="0">
              <a:defRPr>
                <a:solidFill>
                  <a:schemeClr val="tx1"/>
                </a:solidFill>
                <a:latin typeface="Arial" charset="0"/>
                <a:ea typeface="ＭＳ Ｐゴシック" charset="0"/>
              </a:defRPr>
            </a:lvl2pPr>
            <a:lvl3pPr marL="1143000" indent="-228600" algn="l" defTabSz="893763" eaLnBrk="0" hangingPunct="0">
              <a:defRPr>
                <a:solidFill>
                  <a:schemeClr val="tx1"/>
                </a:solidFill>
                <a:latin typeface="Arial" charset="0"/>
                <a:ea typeface="ＭＳ Ｐゴシック" charset="0"/>
              </a:defRPr>
            </a:lvl3pPr>
            <a:lvl4pPr marL="1600200" indent="-228600" algn="l" defTabSz="893763" eaLnBrk="0" hangingPunct="0">
              <a:defRPr>
                <a:solidFill>
                  <a:schemeClr val="tx1"/>
                </a:solidFill>
                <a:latin typeface="Arial" charset="0"/>
                <a:ea typeface="ＭＳ Ｐゴシック" charset="0"/>
              </a:defRPr>
            </a:lvl4pPr>
            <a:lvl5pPr marL="2057400" indent="-228600" algn="l"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35EF632-F456-0049-A48E-E0D7C24646BD}" type="slidenum">
              <a:rPr lang="en-US"/>
              <a:pPr algn="r" eaLnBrk="1" hangingPunct="1"/>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defTabSz="893763" eaLnBrk="0" hangingPunct="0">
              <a:defRPr>
                <a:solidFill>
                  <a:schemeClr val="tx1"/>
                </a:solidFill>
                <a:latin typeface="Arial" charset="0"/>
                <a:ea typeface="ＭＳ Ｐゴシック" charset="0"/>
              </a:defRPr>
            </a:lvl1pPr>
            <a:lvl2pPr marL="742950" indent="-285750" algn="l" defTabSz="893763" eaLnBrk="0" hangingPunct="0">
              <a:defRPr>
                <a:solidFill>
                  <a:schemeClr val="tx1"/>
                </a:solidFill>
                <a:latin typeface="Arial" charset="0"/>
                <a:ea typeface="ＭＳ Ｐゴシック" charset="0"/>
              </a:defRPr>
            </a:lvl2pPr>
            <a:lvl3pPr marL="1143000" indent="-228600" algn="l" defTabSz="893763" eaLnBrk="0" hangingPunct="0">
              <a:defRPr>
                <a:solidFill>
                  <a:schemeClr val="tx1"/>
                </a:solidFill>
                <a:latin typeface="Arial" charset="0"/>
                <a:ea typeface="ＭＳ Ｐゴシック" charset="0"/>
              </a:defRPr>
            </a:lvl3pPr>
            <a:lvl4pPr marL="1600200" indent="-228600" algn="l" defTabSz="893763" eaLnBrk="0" hangingPunct="0">
              <a:defRPr>
                <a:solidFill>
                  <a:schemeClr val="tx1"/>
                </a:solidFill>
                <a:latin typeface="Arial" charset="0"/>
                <a:ea typeface="ＭＳ Ｐゴシック" charset="0"/>
              </a:defRPr>
            </a:lvl4pPr>
            <a:lvl5pPr marL="2057400" indent="-228600" algn="l"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2BCE9C0C-1157-C64D-9CB4-28DAC33BF521}" type="slidenum">
              <a:rPr lang="en-US"/>
              <a:pPr algn="r" eaLnBrk="1" hangingPunct="1"/>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xfrm>
            <a:off x="304800" y="4264962"/>
            <a:ext cx="6324600" cy="4192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defTabSz="893763" eaLnBrk="0" hangingPunct="0">
              <a:defRPr>
                <a:solidFill>
                  <a:schemeClr val="tx1"/>
                </a:solidFill>
                <a:latin typeface="Arial" charset="0"/>
                <a:ea typeface="ＭＳ Ｐゴシック" charset="0"/>
              </a:defRPr>
            </a:lvl1pPr>
            <a:lvl2pPr marL="742950" indent="-285750" algn="l" defTabSz="893763" eaLnBrk="0" hangingPunct="0">
              <a:defRPr>
                <a:solidFill>
                  <a:schemeClr val="tx1"/>
                </a:solidFill>
                <a:latin typeface="Arial" charset="0"/>
                <a:ea typeface="ＭＳ Ｐゴシック" charset="0"/>
              </a:defRPr>
            </a:lvl2pPr>
            <a:lvl3pPr marL="1143000" indent="-228600" algn="l" defTabSz="893763" eaLnBrk="0" hangingPunct="0">
              <a:defRPr>
                <a:solidFill>
                  <a:schemeClr val="tx1"/>
                </a:solidFill>
                <a:latin typeface="Arial" charset="0"/>
                <a:ea typeface="ＭＳ Ｐゴシック" charset="0"/>
              </a:defRPr>
            </a:lvl3pPr>
            <a:lvl4pPr marL="1600200" indent="-228600" algn="l" defTabSz="893763" eaLnBrk="0" hangingPunct="0">
              <a:defRPr>
                <a:solidFill>
                  <a:schemeClr val="tx1"/>
                </a:solidFill>
                <a:latin typeface="Arial" charset="0"/>
                <a:ea typeface="ＭＳ Ｐゴシック" charset="0"/>
              </a:defRPr>
            </a:lvl4pPr>
            <a:lvl5pPr marL="2057400" indent="-228600" algn="l"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54A21469-FBE5-214A-B66F-85B41FD293D2}" type="slidenum">
              <a:rPr lang="en-US"/>
              <a:pPr algn="r" eaLnBrk="1" hangingPunct="1"/>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endParaRPr lang="en-US" sz="1100" dirty="0"/>
          </a:p>
          <a:p>
            <a:endParaRPr lang="en-US" sz="1100" dirty="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defTabSz="893763" eaLnBrk="0" hangingPunct="0">
              <a:defRPr>
                <a:solidFill>
                  <a:schemeClr val="tx1"/>
                </a:solidFill>
                <a:latin typeface="Arial" charset="0"/>
                <a:ea typeface="ＭＳ Ｐゴシック" charset="0"/>
              </a:defRPr>
            </a:lvl1pPr>
            <a:lvl2pPr marL="742950" indent="-285750" algn="l" defTabSz="893763" eaLnBrk="0" hangingPunct="0">
              <a:defRPr>
                <a:solidFill>
                  <a:schemeClr val="tx1"/>
                </a:solidFill>
                <a:latin typeface="Arial" charset="0"/>
                <a:ea typeface="ＭＳ Ｐゴシック" charset="0"/>
              </a:defRPr>
            </a:lvl2pPr>
            <a:lvl3pPr marL="1143000" indent="-228600" algn="l" defTabSz="893763" eaLnBrk="0" hangingPunct="0">
              <a:defRPr>
                <a:solidFill>
                  <a:schemeClr val="tx1"/>
                </a:solidFill>
                <a:latin typeface="Arial" charset="0"/>
                <a:ea typeface="ＭＳ Ｐゴシック" charset="0"/>
              </a:defRPr>
            </a:lvl3pPr>
            <a:lvl4pPr marL="1600200" indent="-228600" algn="l" defTabSz="893763" eaLnBrk="0" hangingPunct="0">
              <a:defRPr>
                <a:solidFill>
                  <a:schemeClr val="tx1"/>
                </a:solidFill>
                <a:latin typeface="Arial" charset="0"/>
                <a:ea typeface="ＭＳ Ｐゴシック" charset="0"/>
              </a:defRPr>
            </a:lvl4pPr>
            <a:lvl5pPr marL="2057400" indent="-228600" algn="l"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604F4477-4F71-DB46-B9A0-67A6A4569B5F}" type="slidenum">
              <a:rPr lang="en-US"/>
              <a:pPr algn="r" eaLnBrk="1" hangingPunct="1"/>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3E4D4-41C9-5E4C-AAD5-A785A599F620}" type="slidenum">
              <a:rPr lang="en-US" smtClean="0"/>
              <a:t>14</a:t>
            </a:fld>
            <a:endParaRPr lang="en-US"/>
          </a:p>
        </p:txBody>
      </p:sp>
    </p:spTree>
    <p:extLst>
      <p:ext uri="{BB962C8B-B14F-4D97-AF65-F5344CB8AC3E}">
        <p14:creationId xmlns:p14="http://schemas.microsoft.com/office/powerpoint/2010/main" val="3386233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717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17F8320-B686-F647-88D8-83509BC66675}" type="slidenum">
              <a:rPr lang="en-US">
                <a:latin typeface="Calibri" charset="0"/>
              </a:rPr>
              <a:pPr eaLnBrk="1" hangingPunct="1"/>
              <a:t>15</a:t>
            </a:fld>
            <a:endParaRPr lang="en-US">
              <a:latin typeface="Calibri"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6DE8331-F5CD-4F44-BFA7-BA0A69576D94}" type="slidenum">
              <a:rPr lang="en-US"/>
              <a:pPr eaLnBrk="1" hangingPunct="1"/>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D2AAD4C1-E742-ED42-8F47-C877D6138270}" type="slidenum">
              <a:rPr lang="en-US"/>
              <a:pPr eaLnBrk="1" hangingPunct="1"/>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buFont typeface="Wingdings" charset="0"/>
              <a:buNone/>
            </a:pPr>
            <a:endParaRPr lang="en-US" dirty="0">
              <a:solidFill>
                <a:srgbClr val="FF0000"/>
              </a:solidFill>
              <a:latin typeface="Calibri" charset="0"/>
            </a:endParaRPr>
          </a:p>
        </p:txBody>
      </p:sp>
      <p:sp>
        <p:nvSpPr>
          <p:cNvPr id="64516" name="Date Placeholder 3"/>
          <p:cNvSpPr txBox="1">
            <a:spLocks noGrp="1"/>
          </p:cNvSpPr>
          <p:nvPr/>
        </p:nvSpPr>
        <p:spPr bwMode="auto">
          <a:xfrm>
            <a:off x="3886200" y="0"/>
            <a:ext cx="2971800" cy="457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a:fld id="{DDA1E21A-B5A0-434D-83B2-2A9C61D9793C}" type="datetime1">
              <a:rPr lang="en-US" sz="1200">
                <a:latin typeface="Times New Roman" charset="0"/>
              </a:rPr>
              <a:pPr algn="r"/>
              <a:t>5/3/17</a:t>
            </a:fld>
            <a:endParaRPr lang="en-US" sz="1200">
              <a:latin typeface="Times New Roman" charset="0"/>
            </a:endParaRPr>
          </a:p>
        </p:txBody>
      </p:sp>
      <p:sp>
        <p:nvSpPr>
          <p:cNvPr id="64517" name="Slide Number Placeholder 4"/>
          <p:cNvSpPr txBox="1">
            <a:spLocks noGrp="1"/>
          </p:cNvSpPr>
          <p:nvPr/>
        </p:nvSpPr>
        <p:spPr bwMode="auto">
          <a:xfrm>
            <a:off x="3886200" y="8686641"/>
            <a:ext cx="2971800" cy="457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a:fld id="{1717C103-E11E-B345-BC2F-C78766ACF73F}" type="slidenum">
              <a:rPr lang="en-US" sz="1200">
                <a:latin typeface="Times New Roman" charset="0"/>
              </a:rPr>
              <a:pPr algn="r"/>
              <a:t>18</a:t>
            </a:fld>
            <a:endParaRPr lang="en-US" sz="1200">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dt" sz="quarter" idx="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77B57DF8-A011-C143-8E15-52ACA12B59F1}" type="datetime1">
              <a:rPr lang="en-US">
                <a:latin typeface="Calibri" charset="0"/>
              </a:rPr>
              <a:pPr eaLnBrk="1" hangingPunct="1"/>
              <a:t>5/3/17</a:t>
            </a:fld>
            <a:endParaRPr lang="en-US">
              <a:latin typeface="Calibri" charset="0"/>
            </a:endParaRPr>
          </a:p>
        </p:txBody>
      </p:sp>
      <p:sp>
        <p:nvSpPr>
          <p:cNvPr id="61443" name="Rectangle 7"/>
          <p:cNvSpPr>
            <a:spLocks noGrp="1" noChangeArrowheads="1"/>
          </p:cNvSpPr>
          <p:nvPr>
            <p:ph type="sldNum" sz="quarter" idx="5"/>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511E9ABD-D1F5-0042-AEAB-CD30291C2AAF}" type="slidenum">
              <a:rPr lang="en-US">
                <a:latin typeface="Calibri" charset="0"/>
              </a:rPr>
              <a:pPr eaLnBrk="1" hangingPunct="1"/>
              <a:t>19</a:t>
            </a:fld>
            <a:endParaRPr lang="en-US">
              <a:latin typeface="Calibri" charset="0"/>
            </a:endParaRPr>
          </a:p>
        </p:txBody>
      </p:sp>
      <p:sp>
        <p:nvSpPr>
          <p:cNvPr id="67588" name="Rectangle 2"/>
          <p:cNvSpPr>
            <a:spLocks noGrp="1" noRot="1" noChangeAspect="1" noChangeArrowheads="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6758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z="800" dirty="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A8137926-0CE9-F64A-A9FE-49A904C6FE26}" type="slidenum">
              <a:rPr lang="en-US"/>
              <a:pPr/>
              <a:t>2</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3E4D4-41C9-5E4C-AAD5-A785A599F620}" type="slidenum">
              <a:rPr lang="en-US" smtClean="0"/>
              <a:t>20</a:t>
            </a:fld>
            <a:endParaRPr lang="en-US"/>
          </a:p>
        </p:txBody>
      </p:sp>
    </p:spTree>
    <p:extLst>
      <p:ext uri="{BB962C8B-B14F-4D97-AF65-F5344CB8AC3E}">
        <p14:creationId xmlns:p14="http://schemas.microsoft.com/office/powerpoint/2010/main" val="3386233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8915" name="Rectangle 3"/>
          <p:cNvSpPr>
            <a:spLocks noGrp="1" noChangeArrowheads="1"/>
          </p:cNvSpPr>
          <p:nvPr>
            <p:ph type="body" idx="1"/>
          </p:nvPr>
        </p:nvSpPr>
        <p:spPr bwMode="auto">
          <a:xfrm>
            <a:off x="914400" y="4343400"/>
            <a:ext cx="5029200" cy="4114800"/>
          </a:xfrm>
          <a:prstGeom prst="rect">
            <a:avLst/>
          </a:prstGeom>
          <a:noFill/>
          <a:ln/>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075" tIns="46038" rIns="92075" bIns="46038"/>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Transfer of Training</a:t>
            </a:r>
          </a:p>
        </p:txBody>
      </p:sp>
      <p:sp>
        <p:nvSpPr>
          <p:cNvPr id="7" name="Rectangle 7"/>
          <p:cNvSpPr>
            <a:spLocks noGrp="1" noChangeArrowheads="1"/>
          </p:cNvSpPr>
          <p:nvPr>
            <p:ph type="sldNum" sz="quarter" idx="5"/>
          </p:nvPr>
        </p:nvSpPr>
        <p:spPr>
          <a:ln/>
        </p:spPr>
        <p:txBody>
          <a:bodyPr/>
          <a:lstStyle/>
          <a:p>
            <a:fld id="{B15E98F5-25AA-F547-9F22-3A074417A5C7}" type="slidenum">
              <a:rPr lang="en-US"/>
              <a:pPr/>
              <a:t>23</a:t>
            </a:fld>
            <a:endParaRPr lang="en-US"/>
          </a:p>
        </p:txBody>
      </p:sp>
      <p:sp>
        <p:nvSpPr>
          <p:cNvPr id="1515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51555" name="Rectangle 3"/>
          <p:cNvSpPr>
            <a:spLocks noGrp="1" noChangeArrowheads="1"/>
          </p:cNvSpPr>
          <p:nvPr>
            <p:ph type="body" idx="1"/>
          </p:nvPr>
        </p:nvSpPr>
        <p:spPr/>
        <p:txBody>
          <a:bodyPr/>
          <a:lstStyle/>
          <a:p>
            <a:pPr>
              <a:lnSpc>
                <a:spcPct val="90000"/>
              </a:lnSpc>
            </a:pPr>
            <a:endParaRPr lang="en-US" sz="9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Transfer of Training</a:t>
            </a:r>
          </a:p>
        </p:txBody>
      </p:sp>
      <p:sp>
        <p:nvSpPr>
          <p:cNvPr id="7" name="Rectangle 7"/>
          <p:cNvSpPr>
            <a:spLocks noGrp="1" noChangeArrowheads="1"/>
          </p:cNvSpPr>
          <p:nvPr>
            <p:ph type="sldNum" sz="quarter" idx="5"/>
          </p:nvPr>
        </p:nvSpPr>
        <p:spPr>
          <a:ln/>
        </p:spPr>
        <p:txBody>
          <a:bodyPr/>
          <a:lstStyle/>
          <a:p>
            <a:fld id="{7B972827-1377-674D-90CD-C036150F1873}" type="slidenum">
              <a:rPr lang="en-US"/>
              <a:pPr/>
              <a:t>24</a:t>
            </a:fld>
            <a:endParaRPr lang="en-US"/>
          </a:p>
        </p:txBody>
      </p:sp>
      <p:sp>
        <p:nvSpPr>
          <p:cNvPr id="21913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1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Transfer of Training</a:t>
            </a:r>
          </a:p>
        </p:txBody>
      </p:sp>
      <p:sp>
        <p:nvSpPr>
          <p:cNvPr id="7" name="Rectangle 7"/>
          <p:cNvSpPr>
            <a:spLocks noGrp="1" noChangeArrowheads="1"/>
          </p:cNvSpPr>
          <p:nvPr>
            <p:ph type="sldNum" sz="quarter" idx="5"/>
          </p:nvPr>
        </p:nvSpPr>
        <p:spPr>
          <a:ln/>
        </p:spPr>
        <p:txBody>
          <a:bodyPr/>
          <a:lstStyle/>
          <a:p>
            <a:fld id="{67454449-8D14-AB48-91D6-396A00B7AA38}" type="slidenum">
              <a:rPr lang="en-US"/>
              <a:pPr/>
              <a:t>25</a:t>
            </a:fld>
            <a:endParaRPr lang="en-US"/>
          </a:p>
        </p:txBody>
      </p:sp>
      <p:sp>
        <p:nvSpPr>
          <p:cNvPr id="2201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0163" name="Rectangle 3"/>
          <p:cNvSpPr>
            <a:spLocks noGrp="1" noChangeArrowheads="1"/>
          </p:cNvSpPr>
          <p:nvPr>
            <p:ph type="body" idx="1"/>
          </p:nvPr>
        </p:nvSpPr>
        <p:spPr/>
        <p:txBody>
          <a:bodyPr/>
          <a:lstStyle/>
          <a:p>
            <a:endParaRPr lang="en-US" sz="10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Transfer of Training</a:t>
            </a:r>
          </a:p>
        </p:txBody>
      </p:sp>
      <p:sp>
        <p:nvSpPr>
          <p:cNvPr id="7" name="Rectangle 7"/>
          <p:cNvSpPr>
            <a:spLocks noGrp="1" noChangeArrowheads="1"/>
          </p:cNvSpPr>
          <p:nvPr>
            <p:ph type="sldNum" sz="quarter" idx="5"/>
          </p:nvPr>
        </p:nvSpPr>
        <p:spPr>
          <a:ln/>
        </p:spPr>
        <p:txBody>
          <a:bodyPr/>
          <a:lstStyle/>
          <a:p>
            <a:fld id="{E54EC263-634A-7143-A982-C6F06C0C6C04}" type="slidenum">
              <a:rPr lang="en-US"/>
              <a:pPr/>
              <a:t>26</a:t>
            </a:fld>
            <a:endParaRPr lang="en-US"/>
          </a:p>
        </p:txBody>
      </p:sp>
      <p:sp>
        <p:nvSpPr>
          <p:cNvPr id="2211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11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cs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145976C7-A12F-A24C-88D8-A4F075C11676}" type="slidenum">
              <a:rPr lang="en-US">
                <a:latin typeface="News Gothic MT" charset="0"/>
              </a:rPr>
              <a:pPr/>
              <a:t>27</a:t>
            </a:fld>
            <a:endParaRPr lang="en-US">
              <a:latin typeface="News Gothic MT"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3E4D4-41C9-5E4C-AAD5-A785A599F620}" type="slidenum">
              <a:rPr lang="en-US" smtClean="0"/>
              <a:t>28</a:t>
            </a:fld>
            <a:endParaRPr lang="en-US"/>
          </a:p>
        </p:txBody>
      </p:sp>
    </p:spTree>
    <p:extLst>
      <p:ext uri="{BB962C8B-B14F-4D97-AF65-F5344CB8AC3E}">
        <p14:creationId xmlns:p14="http://schemas.microsoft.com/office/powerpoint/2010/main" val="33862339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91DE9F02-60D1-B942-B1C8-401C7F7BD868}" type="slidenum">
              <a:rPr lang="en-US"/>
              <a:pPr eaLnBrk="1" hangingPunct="1"/>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29057" indent="-280406" eaLnBrk="0" hangingPunct="0">
              <a:defRPr>
                <a:solidFill>
                  <a:schemeClr val="tx1"/>
                </a:solidFill>
                <a:latin typeface="Arial" charset="0"/>
                <a:ea typeface="ＭＳ Ｐゴシック" charset="0"/>
              </a:defRPr>
            </a:lvl2pPr>
            <a:lvl3pPr marL="1121626" indent="-224325" eaLnBrk="0" hangingPunct="0">
              <a:defRPr>
                <a:solidFill>
                  <a:schemeClr val="tx1"/>
                </a:solidFill>
                <a:latin typeface="Arial" charset="0"/>
                <a:ea typeface="ＭＳ Ｐゴシック" charset="0"/>
              </a:defRPr>
            </a:lvl3pPr>
            <a:lvl4pPr marL="1570276" indent="-224325" eaLnBrk="0" hangingPunct="0">
              <a:defRPr>
                <a:solidFill>
                  <a:schemeClr val="tx1"/>
                </a:solidFill>
                <a:latin typeface="Arial" charset="0"/>
                <a:ea typeface="ＭＳ Ｐゴシック" charset="0"/>
              </a:defRPr>
            </a:lvl4pPr>
            <a:lvl5pPr marL="2018927" indent="-224325" eaLnBrk="0" hangingPunct="0">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E22F8612-2779-4546-88FA-E8D56022BACF}" type="slidenum">
              <a:rPr lang="en-US"/>
              <a:pPr eaLnBrk="1" hangingPunct="1"/>
              <a:t>30</a:t>
            </a:fld>
            <a:endParaRPr lang="en-US"/>
          </a:p>
        </p:txBody>
      </p:sp>
      <p:sp>
        <p:nvSpPr>
          <p:cNvPr id="52227" name="Rectangle 7"/>
          <p:cNvSpPr txBox="1">
            <a:spLocks noGrp="1" noChangeArrowheads="1"/>
          </p:cNvSpPr>
          <p:nvPr/>
        </p:nvSpPr>
        <p:spPr bwMode="auto">
          <a:xfrm>
            <a:off x="3884027" y="8684926"/>
            <a:ext cx="2972421" cy="457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5" tIns="45718" rIns="91435" bIns="45718" anchor="b"/>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CCA31A2B-1551-0B46-8896-821F8D7EFED0}" type="slidenum">
              <a:rPr lang="en-US" sz="1200"/>
              <a:pPr algn="r" eaLnBrk="1" hangingPunct="1"/>
              <a:t>30</a:t>
            </a:fld>
            <a:endParaRPr lang="en-US" sz="1200"/>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43019" indent="-243019">
              <a:lnSpc>
                <a:spcPct val="80000"/>
              </a:lnSpc>
            </a:pPr>
            <a:endParaRPr lang="en-US" sz="8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endParaRPr lang="en-US" sz="1100" dirty="0"/>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058B9FB-ECD3-B14F-B4BA-0E0F84ACADFF}" type="slidenum">
              <a:rPr lang="en-US"/>
              <a:pPr eaLnBrk="1" hangingPunct="1"/>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a:p>
            <a:endParaRPr lang="en-US" dirty="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81D0527-2FCE-264D-BDC7-E73B3349653D}" type="slidenum">
              <a:rPr lang="en-US"/>
              <a:pPr eaLnBrk="1" hangingPunct="1"/>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a:p>
            <a:endParaRPr lang="en-US" dirty="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68E77D2-B8D0-9340-92FC-766089B0BC55}" type="slidenum">
              <a:rPr lang="en-US"/>
              <a:pPr eaLnBrk="1" hangingPunct="1"/>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956E1800-8FF3-9D4C-951E-7B2886B8A7CA}" type="slidenum">
              <a:rPr lang="en-US"/>
              <a:pPr eaLnBrk="1" hangingPunct="1"/>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lnSpc>
                <a:spcPct val="90000"/>
              </a:lnSpc>
            </a:pPr>
            <a:endParaRPr lang="en-US" sz="1100" dirty="0"/>
          </a:p>
          <a:p>
            <a:pPr>
              <a:lnSpc>
                <a:spcPct val="90000"/>
              </a:lnSpc>
            </a:pPr>
            <a:endParaRPr lang="en-US" sz="1100" dirty="0"/>
          </a:p>
          <a:p>
            <a:pPr>
              <a:lnSpc>
                <a:spcPct val="90000"/>
              </a:lnSpc>
            </a:pPr>
            <a:endParaRPr lang="en-US" sz="1100" dirty="0"/>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0D5331BB-B629-EE4C-8E01-8E8E4EF9AB69}" type="slidenum">
              <a:rPr lang="en-US"/>
              <a:pPr eaLnBrk="1" hangingPunct="1"/>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solidFill>
                <a:srgbClr val="0000FF"/>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906EC9C-6251-9646-901E-871756FE5DA9}" type="slidenum">
              <a:rPr lang="en-US"/>
              <a:pPr eaLnBrk="1" hangingPunct="1"/>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lnSpc>
                <a:spcPct val="80000"/>
              </a:lnSpc>
            </a:pPr>
            <a:endParaRPr lang="en-US" sz="1100" dirty="0"/>
          </a:p>
          <a:p>
            <a:pPr>
              <a:lnSpc>
                <a:spcPct val="80000"/>
              </a:lnSpc>
            </a:pPr>
            <a:endParaRPr lang="en-US" sz="1100" dirty="0"/>
          </a:p>
          <a:p>
            <a:pPr>
              <a:lnSpc>
                <a:spcPct val="80000"/>
              </a:lnSpc>
            </a:pPr>
            <a:endParaRPr lang="en-US" sz="1100" dirty="0"/>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709DB247-2E2B-4D43-A276-94172D0BD6A2}" type="slidenum">
              <a:rPr lang="en-US"/>
              <a:pPr eaLnBrk="1" hangingPunct="1"/>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lnSpc>
                <a:spcPct val="90000"/>
              </a:lnSpc>
            </a:pPr>
            <a:endParaRPr lang="en-US" sz="1000" dirty="0"/>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17E73769-7A77-CB46-8155-B38B970321C0}" type="slidenum">
              <a:rPr lang="en-US"/>
              <a:pPr eaLnBrk="1" hangingPunct="1"/>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D19ABEB-A6DB-E842-AE47-8E5BCAF95154}" type="slidenum">
              <a:rPr lang="en-US"/>
              <a:pPr eaLnBrk="1" hangingPunct="1"/>
              <a:t>5</a:t>
            </a:fld>
            <a:endParaRPr lang="en-US"/>
          </a:p>
        </p:txBody>
      </p:sp>
      <p:sp>
        <p:nvSpPr>
          <p:cNvPr id="5837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ln/>
        </p:spPr>
        <p:txBody>
          <a:bodyPr/>
          <a:lstStyle/>
          <a:p>
            <a:endParaRPr lang="en-US" sz="10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z="1000" dirty="0"/>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E18C368B-D5CE-C44E-BA76-73B49F2EBFE8}" type="slidenum">
              <a:rPr lang="en-US"/>
              <a:pPr eaLnBrk="1" hangingPunct="1"/>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3763" eaLnBrk="0" hangingPunct="0">
              <a:defRPr>
                <a:solidFill>
                  <a:schemeClr val="tx1"/>
                </a:solidFill>
                <a:latin typeface="Arial" charset="0"/>
                <a:ea typeface="ＭＳ Ｐゴシック" charset="0"/>
              </a:defRPr>
            </a:lvl1pPr>
            <a:lvl2pPr marL="742950" indent="-285750" defTabSz="893763" eaLnBrk="0" hangingPunct="0">
              <a:defRPr>
                <a:solidFill>
                  <a:schemeClr val="tx1"/>
                </a:solidFill>
                <a:latin typeface="Arial" charset="0"/>
                <a:ea typeface="ＭＳ Ｐゴシック" charset="0"/>
              </a:defRPr>
            </a:lvl2pPr>
            <a:lvl3pPr marL="1143000" indent="-228600" defTabSz="893763" eaLnBrk="0" hangingPunct="0">
              <a:defRPr>
                <a:solidFill>
                  <a:schemeClr val="tx1"/>
                </a:solidFill>
                <a:latin typeface="Arial" charset="0"/>
                <a:ea typeface="ＭＳ Ｐゴシック" charset="0"/>
              </a:defRPr>
            </a:lvl3pPr>
            <a:lvl4pPr marL="1600200" indent="-228600" defTabSz="893763" eaLnBrk="0" hangingPunct="0">
              <a:defRPr>
                <a:solidFill>
                  <a:schemeClr val="tx1"/>
                </a:solidFill>
                <a:latin typeface="Arial" charset="0"/>
                <a:ea typeface="ＭＳ Ｐゴシック" charset="0"/>
              </a:defRPr>
            </a:lvl4pPr>
            <a:lvl5pPr marL="2057400" indent="-228600" defTabSz="893763" eaLnBrk="0" hangingPunct="0">
              <a:defRPr>
                <a:solidFill>
                  <a:schemeClr val="tx1"/>
                </a:solidFill>
                <a:latin typeface="Arial" charset="0"/>
                <a:ea typeface="ＭＳ Ｐゴシック" charset="0"/>
              </a:defRPr>
            </a:lvl5pPr>
            <a:lvl6pPr marL="2514600" indent="-228600" defTabSz="893763" eaLnBrk="0" fontAlgn="base" hangingPunct="0">
              <a:spcBef>
                <a:spcPct val="0"/>
              </a:spcBef>
              <a:spcAft>
                <a:spcPct val="0"/>
              </a:spcAft>
              <a:defRPr>
                <a:solidFill>
                  <a:schemeClr val="tx1"/>
                </a:solidFill>
                <a:latin typeface="Arial" charset="0"/>
                <a:ea typeface="ＭＳ Ｐゴシック" charset="0"/>
              </a:defRPr>
            </a:lvl6pPr>
            <a:lvl7pPr marL="2971800" indent="-228600" defTabSz="893763" eaLnBrk="0" fontAlgn="base" hangingPunct="0">
              <a:spcBef>
                <a:spcPct val="0"/>
              </a:spcBef>
              <a:spcAft>
                <a:spcPct val="0"/>
              </a:spcAft>
              <a:defRPr>
                <a:solidFill>
                  <a:schemeClr val="tx1"/>
                </a:solidFill>
                <a:latin typeface="Arial" charset="0"/>
                <a:ea typeface="ＭＳ Ｐゴシック" charset="0"/>
              </a:defRPr>
            </a:lvl7pPr>
            <a:lvl8pPr marL="3429000" indent="-228600" defTabSz="893763" eaLnBrk="0" fontAlgn="base" hangingPunct="0">
              <a:spcBef>
                <a:spcPct val="0"/>
              </a:spcBef>
              <a:spcAft>
                <a:spcPct val="0"/>
              </a:spcAft>
              <a:defRPr>
                <a:solidFill>
                  <a:schemeClr val="tx1"/>
                </a:solidFill>
                <a:latin typeface="Arial" charset="0"/>
                <a:ea typeface="ＭＳ Ｐゴシック" charset="0"/>
              </a:defRPr>
            </a:lvl8pPr>
            <a:lvl9pPr marL="3886200" indent="-228600" defTabSz="893763"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25F3C66C-A460-B744-B945-5E8F844253AD}" type="slidenum">
              <a:rPr lang="en-US"/>
              <a:pPr eaLnBrk="1" hangingPunct="1"/>
              <a:t>7</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xfrm>
            <a:off x="914400" y="4343320"/>
            <a:ext cx="5029200" cy="4114641"/>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2F277B4E-3DA2-FF4E-8164-498615D567D9}" type="slidenum">
              <a:rPr lang="en-US"/>
              <a:pPr/>
              <a:t>8</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3E4D4-41C9-5E4C-AAD5-A785A599F620}" type="slidenum">
              <a:rPr lang="en-US" smtClean="0"/>
              <a:t>9</a:t>
            </a:fld>
            <a:endParaRPr lang="en-US"/>
          </a:p>
        </p:txBody>
      </p:sp>
    </p:spTree>
    <p:extLst>
      <p:ext uri="{BB962C8B-B14F-4D97-AF65-F5344CB8AC3E}">
        <p14:creationId xmlns:p14="http://schemas.microsoft.com/office/powerpoint/2010/main" val="33862339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6.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6.png"/><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 Id="rId3"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pic>
        <p:nvPicPr>
          <p:cNvPr id="8" name="Picture 7" descr="coverEmboss.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1116012" y="1904999"/>
            <a:ext cx="6938963" cy="1582271"/>
          </a:xfrm>
        </p:spPr>
        <p:txBody>
          <a:bodyPr anchor="b" anchorCtr="0"/>
          <a:lstStyle>
            <a:lvl1pPr>
              <a:lnSpc>
                <a:spcPct val="95000"/>
              </a:lnSpc>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116013" y="3487271"/>
            <a:ext cx="6938961" cy="1143000"/>
          </a:xfrm>
        </p:spPr>
        <p:txBody>
          <a:bodyPr/>
          <a:lstStyle>
            <a:lvl1pPr marL="0" indent="0" algn="ctr">
              <a:spcBef>
                <a:spcPts val="300"/>
              </a:spcBef>
              <a:buNone/>
              <a:defRPr sz="2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07741" y="5715000"/>
            <a:ext cx="2133600" cy="275478"/>
          </a:xfrm>
        </p:spPr>
        <p:txBody>
          <a:bodyPr/>
          <a:lstStyle>
            <a:lvl1pPr>
              <a:defRPr>
                <a:solidFill>
                  <a:schemeClr val="bg2">
                    <a:lumMod val="60000"/>
                    <a:lumOff val="40000"/>
                  </a:schemeClr>
                </a:solidFill>
              </a:defRPr>
            </a:lvl1pPr>
          </a:lstStyle>
          <a:p>
            <a:fld id="{41CA3190-6A22-B346-9C3D-FE79B7E8A175}" type="datetimeFigureOut">
              <a:rPr lang="en-US" smtClean="0"/>
              <a:t>5/3/17</a:t>
            </a:fld>
            <a:endParaRPr lang="en-US"/>
          </a:p>
        </p:txBody>
      </p:sp>
      <p:sp>
        <p:nvSpPr>
          <p:cNvPr id="5" name="Footer Placeholder 4"/>
          <p:cNvSpPr>
            <a:spLocks noGrp="1"/>
          </p:cNvSpPr>
          <p:nvPr>
            <p:ph type="ftr" sz="quarter" idx="11"/>
          </p:nvPr>
        </p:nvSpPr>
        <p:spPr>
          <a:xfrm>
            <a:off x="1102659" y="5715000"/>
            <a:ext cx="2895600" cy="275478"/>
          </a:xfrm>
        </p:spPr>
        <p:txBody>
          <a:bodyPr/>
          <a:lstStyle>
            <a:lvl1pPr>
              <a:defRPr>
                <a:solidFill>
                  <a:schemeClr val="bg2">
                    <a:lumMod val="60000"/>
                    <a:lumOff val="40000"/>
                  </a:schemeClr>
                </a:solidFill>
              </a:defRPr>
            </a:lvl1pPr>
          </a:lstStyle>
          <a:p>
            <a:endParaRPr lang="en-US"/>
          </a:p>
        </p:txBody>
      </p:sp>
      <p:sp>
        <p:nvSpPr>
          <p:cNvPr id="6" name="Slide Number Placeholder 5"/>
          <p:cNvSpPr>
            <a:spLocks noGrp="1"/>
          </p:cNvSpPr>
          <p:nvPr>
            <p:ph type="sldNum" sz="quarter" idx="12"/>
          </p:nvPr>
        </p:nvSpPr>
        <p:spPr>
          <a:xfrm>
            <a:off x="4343400" y="5715000"/>
            <a:ext cx="457200" cy="275478"/>
          </a:xfrm>
        </p:spPr>
        <p:txBody>
          <a:bodyPr/>
          <a:lstStyle>
            <a:lvl1pPr>
              <a:defRPr>
                <a:solidFill>
                  <a:schemeClr val="bg2">
                    <a:lumMod val="60000"/>
                    <a:lumOff val="40000"/>
                  </a:schemeClr>
                </a:solidFill>
              </a:defRPr>
            </a:lvl1pPr>
          </a:lstStyle>
          <a:p>
            <a:fld id="{7C640E3E-7463-BF4A-957D-3FF1162F900E}" type="slidenum">
              <a:rPr lang="en-US" smtClean="0"/>
              <a:t>‹#›</a:t>
            </a:fld>
            <a:endParaRPr lang="en-US"/>
          </a:p>
        </p:txBody>
      </p:sp>
      <p:pic>
        <p:nvPicPr>
          <p:cNvPr id="9" name="Picture 8" descr="coverAccentBottom.png"/>
          <p:cNvPicPr>
            <a:picLocks noChangeAspect="1"/>
          </p:cNvPicPr>
          <p:nvPr/>
        </p:nvPicPr>
        <p:blipFill>
          <a:blip r:embed="rId3"/>
          <a:stretch>
            <a:fillRect/>
          </a:stretch>
        </p:blipFill>
        <p:spPr>
          <a:xfrm>
            <a:off x="914400" y="4686766"/>
            <a:ext cx="7315200" cy="400705"/>
          </a:xfrm>
          <a:prstGeom prst="rect">
            <a:avLst/>
          </a:prstGeom>
        </p:spPr>
      </p:pic>
      <p:pic>
        <p:nvPicPr>
          <p:cNvPr id="10" name="Picture 9" descr="coverAccentTop.png"/>
          <p:cNvPicPr>
            <a:picLocks noChangeAspect="1"/>
          </p:cNvPicPr>
          <p:nvPr/>
        </p:nvPicPr>
        <p:blipFill>
          <a:blip r:embed="rId4"/>
          <a:stretch>
            <a:fillRect/>
          </a:stretch>
        </p:blipFill>
        <p:spPr>
          <a:xfrm>
            <a:off x="914400" y="1619136"/>
            <a:ext cx="7315200" cy="391386"/>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2" descr="scrollwork-Top.png"/>
          <p:cNvPicPr>
            <a:picLocks noChangeAspect="1" noChangeArrowheads="1"/>
          </p:cNvPicPr>
          <p:nvPr/>
        </p:nvPicPr>
        <p:blipFill>
          <a:blip r:embed="rId2"/>
          <a:srcRect/>
          <a:stretch>
            <a:fillRect/>
          </a:stretch>
        </p:blipFill>
        <p:spPr bwMode="auto">
          <a:xfrm flipH="1">
            <a:off x="4754083" y="673398"/>
            <a:ext cx="742950" cy="361950"/>
          </a:xfrm>
          <a:prstGeom prst="rect">
            <a:avLst/>
          </a:prstGeom>
          <a:noFill/>
        </p:spPr>
      </p:pic>
      <p:pic>
        <p:nvPicPr>
          <p:cNvPr id="15" name="Picture 3" descr="scrollwork-Bottom.png"/>
          <p:cNvPicPr>
            <a:picLocks noChangeAspect="1" noChangeArrowheads="1"/>
          </p:cNvPicPr>
          <p:nvPr/>
        </p:nvPicPr>
        <p:blipFill>
          <a:blip r:embed="rId3"/>
          <a:srcRect/>
          <a:stretch>
            <a:fillRect/>
          </a:stretch>
        </p:blipFill>
        <p:spPr bwMode="auto">
          <a:xfrm flipH="1">
            <a:off x="4754083" y="5636584"/>
            <a:ext cx="742950" cy="361950"/>
          </a:xfrm>
          <a:prstGeom prst="rect">
            <a:avLst/>
          </a:prstGeom>
          <a:noFill/>
        </p:spPr>
      </p:pic>
      <p:pic>
        <p:nvPicPr>
          <p:cNvPr id="4099" name="Picture 3" descr="scrollwork-Bottom.png"/>
          <p:cNvPicPr>
            <a:picLocks noChangeAspect="1" noChangeArrowheads="1"/>
          </p:cNvPicPr>
          <p:nvPr/>
        </p:nvPicPr>
        <p:blipFill>
          <a:blip r:embed="rId3"/>
          <a:srcRect/>
          <a:stretch>
            <a:fillRect/>
          </a:stretch>
        </p:blipFill>
        <p:spPr bwMode="auto">
          <a:xfrm>
            <a:off x="7774169" y="5636584"/>
            <a:ext cx="742950" cy="361950"/>
          </a:xfrm>
          <a:prstGeom prst="rect">
            <a:avLst/>
          </a:prstGeom>
          <a:noFill/>
        </p:spPr>
      </p:pic>
      <p:pic>
        <p:nvPicPr>
          <p:cNvPr id="4098" name="Picture 2" descr="scrollwork-Top.png"/>
          <p:cNvPicPr>
            <a:picLocks noChangeAspect="1" noChangeArrowheads="1"/>
          </p:cNvPicPr>
          <p:nvPr/>
        </p:nvPicPr>
        <p:blipFill>
          <a:blip r:embed="rId2"/>
          <a:srcRect/>
          <a:stretch>
            <a:fillRect/>
          </a:stretch>
        </p:blipFill>
        <p:spPr bwMode="auto">
          <a:xfrm>
            <a:off x="7774169" y="673398"/>
            <a:ext cx="742950" cy="361950"/>
          </a:xfrm>
          <a:prstGeom prst="rect">
            <a:avLst/>
          </a:prstGeom>
          <a:noFill/>
        </p:spPr>
      </p:pic>
      <p:sp>
        <p:nvSpPr>
          <p:cNvPr id="2" name="Title 1"/>
          <p:cNvSpPr>
            <a:spLocks noGrp="1"/>
          </p:cNvSpPr>
          <p:nvPr>
            <p:ph type="title"/>
          </p:nvPr>
        </p:nvSpPr>
        <p:spPr>
          <a:xfrm>
            <a:off x="838200" y="914400"/>
            <a:ext cx="3429000" cy="1371600"/>
          </a:xfrm>
        </p:spPr>
        <p:txBody>
          <a:bodyPr vert="horz" lIns="91440" tIns="45720" rIns="91440" bIns="45720" rtlCol="0" anchor="b">
            <a:noAutofit/>
          </a:bodyPr>
          <a:lstStyle>
            <a:lvl1pPr algn="ctr" defTabSz="914400" rtl="0" eaLnBrk="1" latinLnBrk="0" hangingPunct="1">
              <a:spcBef>
                <a:spcPct val="0"/>
              </a:spcBef>
              <a:buNone/>
              <a:defRPr lang="en-US" sz="3600" b="0" kern="1200" dirty="0">
                <a:solidFill>
                  <a:schemeClr val="tx1"/>
                </a:solidFill>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5081121" y="914400"/>
            <a:ext cx="3108960" cy="4815841"/>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8200" y="2667001"/>
            <a:ext cx="3429000" cy="2895600"/>
          </a:xfrm>
        </p:spPr>
        <p:txBody>
          <a:bodyPr vert="horz" lIns="91440" tIns="45720" rIns="91440" bIns="45720" rtlCol="0">
            <a:normAutofit/>
          </a:bodyPr>
          <a:lstStyle>
            <a:lvl1pPr marL="0" indent="0" algn="ctr">
              <a:spcBef>
                <a:spcPts val="500"/>
              </a:spcBef>
              <a:buNone/>
              <a:defRPr lang="en-US" sz="1800" kern="12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600"/>
              </a:spcBef>
              <a:buSzPct val="10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41CA3190-6A22-B346-9C3D-FE79B7E8A175}" type="datetimeFigureOut">
              <a:rPr lang="en-US" smtClean="0"/>
              <a:t>5/3/17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40E3E-7463-BF4A-957D-3FF1162F900E}" type="slidenum">
              <a:rPr lang="en-US" smtClean="0"/>
              <a:t>‹#›</a:t>
            </a:fld>
            <a:endParaRPr lang="en-US"/>
          </a:p>
        </p:txBody>
      </p:sp>
      <p:pic>
        <p:nvPicPr>
          <p:cNvPr id="8" name="Picture 2" descr="captionAccent.png"/>
          <p:cNvPicPr>
            <a:picLocks noChangeAspect="1" noChangeArrowheads="1"/>
          </p:cNvPicPr>
          <p:nvPr/>
        </p:nvPicPr>
        <p:blipFill>
          <a:blip r:embed="rId4"/>
          <a:srcRect/>
          <a:stretch>
            <a:fillRect/>
          </a:stretch>
        </p:blipFill>
        <p:spPr bwMode="auto">
          <a:xfrm>
            <a:off x="838200" y="2326341"/>
            <a:ext cx="3429000" cy="240307"/>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2" name="Picture 2" descr="scrollwork-Top.png"/>
          <p:cNvPicPr>
            <a:picLocks noChangeAspect="1" noChangeArrowheads="1"/>
          </p:cNvPicPr>
          <p:nvPr/>
        </p:nvPicPr>
        <p:blipFill>
          <a:blip r:embed="rId2"/>
          <a:srcRect/>
          <a:stretch>
            <a:fillRect/>
          </a:stretch>
        </p:blipFill>
        <p:spPr bwMode="auto">
          <a:xfrm flipH="1">
            <a:off x="1752600" y="565897"/>
            <a:ext cx="742950" cy="361950"/>
          </a:xfrm>
          <a:prstGeom prst="rect">
            <a:avLst/>
          </a:prstGeom>
          <a:noFill/>
        </p:spPr>
      </p:pic>
      <p:pic>
        <p:nvPicPr>
          <p:cNvPr id="15" name="Picture 3" descr="scrollwork-Bottom.png"/>
          <p:cNvPicPr>
            <a:picLocks noChangeAspect="1" noChangeArrowheads="1"/>
          </p:cNvPicPr>
          <p:nvPr/>
        </p:nvPicPr>
        <p:blipFill>
          <a:blip r:embed="rId3"/>
          <a:srcRect/>
          <a:stretch>
            <a:fillRect/>
          </a:stretch>
        </p:blipFill>
        <p:spPr bwMode="auto">
          <a:xfrm flipH="1">
            <a:off x="1752600" y="4128247"/>
            <a:ext cx="742950" cy="361950"/>
          </a:xfrm>
          <a:prstGeom prst="rect">
            <a:avLst/>
          </a:prstGeom>
          <a:noFill/>
        </p:spPr>
      </p:pic>
      <p:pic>
        <p:nvPicPr>
          <p:cNvPr id="4099" name="Picture 3" descr="scrollwork-Bottom.png"/>
          <p:cNvPicPr>
            <a:picLocks noChangeAspect="1" noChangeArrowheads="1"/>
          </p:cNvPicPr>
          <p:nvPr/>
        </p:nvPicPr>
        <p:blipFill>
          <a:blip r:embed="rId3"/>
          <a:srcRect/>
          <a:stretch>
            <a:fillRect/>
          </a:stretch>
        </p:blipFill>
        <p:spPr bwMode="auto">
          <a:xfrm>
            <a:off x="6648450" y="4128247"/>
            <a:ext cx="742950" cy="361950"/>
          </a:xfrm>
          <a:prstGeom prst="rect">
            <a:avLst/>
          </a:prstGeom>
          <a:noFill/>
        </p:spPr>
      </p:pic>
      <p:pic>
        <p:nvPicPr>
          <p:cNvPr id="4098" name="Picture 2" descr="scrollwork-Top.png"/>
          <p:cNvPicPr>
            <a:picLocks noChangeAspect="1" noChangeArrowheads="1"/>
          </p:cNvPicPr>
          <p:nvPr/>
        </p:nvPicPr>
        <p:blipFill>
          <a:blip r:embed="rId2"/>
          <a:srcRect/>
          <a:stretch>
            <a:fillRect/>
          </a:stretch>
        </p:blipFill>
        <p:spPr bwMode="auto">
          <a:xfrm>
            <a:off x="6648450" y="565897"/>
            <a:ext cx="742950" cy="361950"/>
          </a:xfrm>
          <a:prstGeom prst="rect">
            <a:avLst/>
          </a:prstGeom>
          <a:noFill/>
        </p:spPr>
      </p:pic>
      <p:sp>
        <p:nvSpPr>
          <p:cNvPr id="2" name="Title 1"/>
          <p:cNvSpPr>
            <a:spLocks noGrp="1"/>
          </p:cNvSpPr>
          <p:nvPr>
            <p:ph type="title"/>
          </p:nvPr>
        </p:nvSpPr>
        <p:spPr>
          <a:xfrm>
            <a:off x="1280160" y="4406153"/>
            <a:ext cx="6583680" cy="784412"/>
          </a:xfrm>
        </p:spPr>
        <p:txBody>
          <a:bodyPr vert="horz" lIns="91440" tIns="45720" rIns="91440" bIns="45720" rtlCol="0" anchor="b">
            <a:noAutofit/>
          </a:bodyPr>
          <a:lstStyle>
            <a:lvl1pPr algn="ctr" defTabSz="914400" rtl="0" eaLnBrk="1" latinLnBrk="0" hangingPunct="1">
              <a:spcBef>
                <a:spcPct val="0"/>
              </a:spcBef>
              <a:buNone/>
              <a:defRPr lang="en-US" sz="3600" b="0" kern="1200" dirty="0">
                <a:solidFill>
                  <a:schemeClr val="tx1"/>
                </a:solidFill>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286000" y="780826"/>
            <a:ext cx="4572000" cy="3467548"/>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8200" y="5446059"/>
            <a:ext cx="7543800" cy="609600"/>
          </a:xfrm>
        </p:spPr>
        <p:txBody>
          <a:bodyPr vert="horz" lIns="91440" tIns="45720" rIns="91440" bIns="45720" rtlCol="0">
            <a:normAutofit/>
          </a:bodyPr>
          <a:lstStyle>
            <a:lvl1pPr marL="0" indent="0" algn="ctr">
              <a:spcBef>
                <a:spcPts val="0"/>
              </a:spcBef>
              <a:buNone/>
              <a:defRPr lang="en-US" sz="1600" kern="12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600"/>
              </a:spcBef>
              <a:buSzPct val="10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41CA3190-6A22-B346-9C3D-FE79B7E8A175}" type="datetimeFigureOut">
              <a:rPr lang="en-US" smtClean="0"/>
              <a:t>5/3/17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40E3E-7463-BF4A-957D-3FF1162F900E}" type="slidenum">
              <a:rPr lang="en-US" smtClean="0"/>
              <a:t>‹#›</a:t>
            </a:fld>
            <a:endParaRPr lang="en-US"/>
          </a:p>
        </p:txBody>
      </p:sp>
      <p:pic>
        <p:nvPicPr>
          <p:cNvPr id="6146" name="Picture 2" descr="captionLongAccent.png"/>
          <p:cNvPicPr>
            <a:picLocks noChangeAspect="1" noChangeArrowheads="1"/>
          </p:cNvPicPr>
          <p:nvPr/>
        </p:nvPicPr>
        <p:blipFill>
          <a:blip r:embed="rId4"/>
          <a:srcRect/>
          <a:stretch>
            <a:fillRect/>
          </a:stretch>
        </p:blipFill>
        <p:spPr bwMode="auto">
          <a:xfrm>
            <a:off x="1390650" y="5204012"/>
            <a:ext cx="6362700" cy="247650"/>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2 Pictures above Caption">
    <p:spTree>
      <p:nvGrpSpPr>
        <p:cNvPr id="1" name=""/>
        <p:cNvGrpSpPr/>
        <p:nvPr/>
      </p:nvGrpSpPr>
      <p:grpSpPr>
        <a:xfrm>
          <a:off x="0" y="0"/>
          <a:ext cx="0" cy="0"/>
          <a:chOff x="0" y="0"/>
          <a:chExt cx="0" cy="0"/>
        </a:xfrm>
      </p:grpSpPr>
      <p:pic>
        <p:nvPicPr>
          <p:cNvPr id="15" name="Picture 3" descr="scrollwork-Bottom.png"/>
          <p:cNvPicPr>
            <a:picLocks noChangeAspect="1" noChangeArrowheads="1"/>
          </p:cNvPicPr>
          <p:nvPr/>
        </p:nvPicPr>
        <p:blipFill>
          <a:blip r:embed="rId2"/>
          <a:srcRect/>
          <a:stretch>
            <a:fillRect/>
          </a:stretch>
        </p:blipFill>
        <p:spPr bwMode="auto">
          <a:xfrm flipH="1">
            <a:off x="993402" y="4128247"/>
            <a:ext cx="742950" cy="361950"/>
          </a:xfrm>
          <a:prstGeom prst="rect">
            <a:avLst/>
          </a:prstGeom>
          <a:noFill/>
        </p:spPr>
      </p:pic>
      <p:pic>
        <p:nvPicPr>
          <p:cNvPr id="4099" name="Picture 3" descr="scrollwork-Bottom.png"/>
          <p:cNvPicPr>
            <a:picLocks noChangeAspect="1" noChangeArrowheads="1"/>
          </p:cNvPicPr>
          <p:nvPr/>
        </p:nvPicPr>
        <p:blipFill>
          <a:blip r:embed="rId2"/>
          <a:srcRect/>
          <a:stretch>
            <a:fillRect/>
          </a:stretch>
        </p:blipFill>
        <p:spPr bwMode="auto">
          <a:xfrm>
            <a:off x="7407649" y="4128247"/>
            <a:ext cx="742950" cy="361950"/>
          </a:xfrm>
          <a:prstGeom prst="rect">
            <a:avLst/>
          </a:prstGeom>
          <a:noFill/>
        </p:spPr>
      </p:pic>
      <p:pic>
        <p:nvPicPr>
          <p:cNvPr id="12" name="Picture 2" descr="scrollwork-Top.png"/>
          <p:cNvPicPr>
            <a:picLocks noChangeAspect="1" noChangeArrowheads="1"/>
          </p:cNvPicPr>
          <p:nvPr/>
        </p:nvPicPr>
        <p:blipFill>
          <a:blip r:embed="rId3"/>
          <a:srcRect/>
          <a:stretch>
            <a:fillRect/>
          </a:stretch>
        </p:blipFill>
        <p:spPr bwMode="auto">
          <a:xfrm flipH="1">
            <a:off x="993402" y="565897"/>
            <a:ext cx="742950" cy="361950"/>
          </a:xfrm>
          <a:prstGeom prst="rect">
            <a:avLst/>
          </a:prstGeom>
          <a:noFill/>
        </p:spPr>
      </p:pic>
      <p:pic>
        <p:nvPicPr>
          <p:cNvPr id="4098" name="Picture 2" descr="scrollwork-Top.png"/>
          <p:cNvPicPr>
            <a:picLocks noChangeAspect="1" noChangeArrowheads="1"/>
          </p:cNvPicPr>
          <p:nvPr/>
        </p:nvPicPr>
        <p:blipFill>
          <a:blip r:embed="rId3"/>
          <a:srcRect/>
          <a:stretch>
            <a:fillRect/>
          </a:stretch>
        </p:blipFill>
        <p:spPr bwMode="auto">
          <a:xfrm>
            <a:off x="7407649" y="565897"/>
            <a:ext cx="742950" cy="361950"/>
          </a:xfrm>
          <a:prstGeom prst="rect">
            <a:avLst/>
          </a:prstGeom>
          <a:noFill/>
        </p:spPr>
      </p:pic>
      <p:sp>
        <p:nvSpPr>
          <p:cNvPr id="2" name="Title 1"/>
          <p:cNvSpPr>
            <a:spLocks noGrp="1"/>
          </p:cNvSpPr>
          <p:nvPr>
            <p:ph type="title"/>
          </p:nvPr>
        </p:nvSpPr>
        <p:spPr>
          <a:xfrm>
            <a:off x="1280160" y="4406153"/>
            <a:ext cx="6583680" cy="784412"/>
          </a:xfrm>
        </p:spPr>
        <p:txBody>
          <a:bodyPr vert="horz" lIns="91440" tIns="45720" rIns="91440" bIns="45720" rtlCol="0" anchor="b">
            <a:noAutofit/>
          </a:bodyPr>
          <a:lstStyle>
            <a:lvl1pPr algn="ctr" defTabSz="914400" rtl="0" eaLnBrk="1" latinLnBrk="0" hangingPunct="1">
              <a:spcBef>
                <a:spcPct val="0"/>
              </a:spcBef>
              <a:buNone/>
              <a:defRPr lang="en-US" sz="3600" b="0" kern="1200" dirty="0">
                <a:solidFill>
                  <a:schemeClr val="tx1"/>
                </a:solidFill>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524000" y="780826"/>
            <a:ext cx="2743200" cy="3467548"/>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8200" y="5446059"/>
            <a:ext cx="7543800" cy="609600"/>
          </a:xfrm>
        </p:spPr>
        <p:txBody>
          <a:bodyPr vert="horz" lIns="91440" tIns="45720" rIns="91440" bIns="45720" rtlCol="0">
            <a:normAutofit/>
          </a:bodyPr>
          <a:lstStyle>
            <a:lvl1pPr marL="0" indent="0" algn="ctr">
              <a:spcBef>
                <a:spcPts val="0"/>
              </a:spcBef>
              <a:buNone/>
              <a:defRPr lang="en-US" sz="1600" kern="12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600"/>
              </a:spcBef>
              <a:buSzPct val="10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41CA3190-6A22-B346-9C3D-FE79B7E8A175}" type="datetimeFigureOut">
              <a:rPr lang="en-US" smtClean="0"/>
              <a:t>5/3/17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40E3E-7463-BF4A-957D-3FF1162F900E}" type="slidenum">
              <a:rPr lang="en-US" smtClean="0"/>
              <a:t>‹#›</a:t>
            </a:fld>
            <a:endParaRPr lang="en-US"/>
          </a:p>
        </p:txBody>
      </p:sp>
      <p:pic>
        <p:nvPicPr>
          <p:cNvPr id="6146" name="Picture 2" descr="captionLongAccent.png"/>
          <p:cNvPicPr>
            <a:picLocks noChangeAspect="1" noChangeArrowheads="1"/>
          </p:cNvPicPr>
          <p:nvPr/>
        </p:nvPicPr>
        <p:blipFill>
          <a:blip r:embed="rId4"/>
          <a:srcRect/>
          <a:stretch>
            <a:fillRect/>
          </a:stretch>
        </p:blipFill>
        <p:spPr bwMode="auto">
          <a:xfrm>
            <a:off x="1390650" y="5204012"/>
            <a:ext cx="6362700" cy="247650"/>
          </a:xfrm>
          <a:prstGeom prst="rect">
            <a:avLst/>
          </a:prstGeom>
          <a:noFill/>
        </p:spPr>
      </p:pic>
      <p:sp>
        <p:nvSpPr>
          <p:cNvPr id="14" name="Picture Placeholder 2"/>
          <p:cNvSpPr>
            <a:spLocks noGrp="1"/>
          </p:cNvSpPr>
          <p:nvPr>
            <p:ph type="pic" idx="13"/>
          </p:nvPr>
        </p:nvSpPr>
        <p:spPr>
          <a:xfrm>
            <a:off x="4912659" y="780826"/>
            <a:ext cx="2743200" cy="3467548"/>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084294"/>
            <a:ext cx="7543800" cy="3639670"/>
          </a:xfrm>
        </p:spPr>
        <p:txBody>
          <a:bodyPr vert="eaVert"/>
          <a:lstStyle>
            <a:lvl5pPr>
              <a:defRPr/>
            </a:lvl5pPr>
            <a:lvl6pPr marL="2286000">
              <a:defRPr/>
            </a:lvl6pPr>
            <a:lvl7pPr marL="2286000">
              <a:defRPr/>
            </a:lvl7pPr>
            <a:lvl8pPr marL="2286000">
              <a:defRPr/>
            </a:lvl8pPr>
            <a:lvl9pPr marL="22860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A3190-6A22-B346-9C3D-FE79B7E8A175}" type="datetimeFigureOut">
              <a:rPr lang="en-US" smtClean="0"/>
              <a:t>5/3/17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40E3E-7463-BF4A-957D-3FF1162F900E}"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922048"/>
            <a:ext cx="1676400" cy="481488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922048"/>
            <a:ext cx="5638800" cy="4814888"/>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A3190-6A22-B346-9C3D-FE79B7E8A175}" type="datetimeFigureOut">
              <a:rPr lang="en-US" smtClean="0"/>
              <a:t>5/3/17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40E3E-7463-BF4A-957D-3FF1162F900E}" type="slidenum">
              <a:rPr lang="en-US" smtClean="0"/>
              <a:t>‹#›</a:t>
            </a:fld>
            <a:endParaRPr lang="en-US"/>
          </a:p>
        </p:txBody>
      </p:sp>
      <p:pic>
        <p:nvPicPr>
          <p:cNvPr id="5122" name="Picture 2" descr="verticalAccent.png"/>
          <p:cNvPicPr>
            <a:picLocks noChangeAspect="1" noChangeArrowheads="1"/>
          </p:cNvPicPr>
          <p:nvPr/>
        </p:nvPicPr>
        <p:blipFill>
          <a:blip r:embed="rId2"/>
          <a:srcRect/>
          <a:stretch>
            <a:fillRect/>
          </a:stretch>
        </p:blipFill>
        <p:spPr bwMode="auto">
          <a:xfrm>
            <a:off x="6626225" y="860612"/>
            <a:ext cx="247364" cy="4937760"/>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A3190-6A22-B346-9C3D-FE79B7E8A175}" type="datetimeFigureOut">
              <a:rPr lang="en-US" smtClean="0"/>
              <a:t>5/3/17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40E3E-7463-BF4A-957D-3FF1162F900E}" type="slidenum">
              <a:rPr lang="en-US" smtClean="0"/>
              <a:t>‹#›</a:t>
            </a:fld>
            <a:endParaRPr lang="en-US"/>
          </a:p>
        </p:txBody>
      </p:sp>
      <p:pic>
        <p:nvPicPr>
          <p:cNvPr id="7"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bg>
      <p:bgRef idx="1002">
        <a:schemeClr val="bg2"/>
      </p:bgRef>
    </p:bg>
    <p:spTree>
      <p:nvGrpSpPr>
        <p:cNvPr id="1" name=""/>
        <p:cNvGrpSpPr/>
        <p:nvPr/>
      </p:nvGrpSpPr>
      <p:grpSpPr>
        <a:xfrm>
          <a:off x="0" y="0"/>
          <a:ext cx="0" cy="0"/>
          <a:chOff x="0" y="0"/>
          <a:chExt cx="0" cy="0"/>
        </a:xfrm>
      </p:grpSpPr>
      <p:pic>
        <p:nvPicPr>
          <p:cNvPr id="8" name="Picture 7" descr="coverEmboss.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1102519" y="4038600"/>
            <a:ext cx="6938963" cy="1174376"/>
          </a:xfrm>
        </p:spPr>
        <p:txBody>
          <a:bodyPr anchor="b" anchorCtr="0">
            <a:noAutofit/>
          </a:bodyPr>
          <a:lstStyle>
            <a:lvl1pPr>
              <a:lnSpc>
                <a:spcPct val="95000"/>
              </a:lnSpc>
              <a:defRPr sz="5200"/>
            </a:lvl1pPr>
          </a:lstStyle>
          <a:p>
            <a:r>
              <a:rPr lang="en-US" smtClean="0"/>
              <a:t>Click to edit Master title style</a:t>
            </a:r>
            <a:endParaRPr lang="en-US" dirty="0"/>
          </a:p>
        </p:txBody>
      </p:sp>
      <p:sp>
        <p:nvSpPr>
          <p:cNvPr id="3" name="Subtitle 2"/>
          <p:cNvSpPr>
            <a:spLocks noGrp="1"/>
          </p:cNvSpPr>
          <p:nvPr>
            <p:ph type="subTitle" idx="1"/>
          </p:nvPr>
        </p:nvSpPr>
        <p:spPr>
          <a:xfrm>
            <a:off x="1102520" y="5212977"/>
            <a:ext cx="6938961" cy="775447"/>
          </a:xfrm>
        </p:spPr>
        <p:txBody>
          <a:bodyPr>
            <a:normAutofit/>
          </a:bodyPr>
          <a:lstStyle>
            <a:lvl1pPr marL="0" indent="0" algn="ctr">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07741" y="6214969"/>
            <a:ext cx="2133600" cy="275478"/>
          </a:xfrm>
        </p:spPr>
        <p:txBody>
          <a:bodyPr/>
          <a:lstStyle>
            <a:lvl1pPr>
              <a:defRPr>
                <a:solidFill>
                  <a:schemeClr val="bg2">
                    <a:lumMod val="60000"/>
                    <a:lumOff val="40000"/>
                  </a:schemeClr>
                </a:solidFill>
              </a:defRPr>
            </a:lvl1pPr>
          </a:lstStyle>
          <a:p>
            <a:fld id="{41CA3190-6A22-B346-9C3D-FE79B7E8A175}" type="datetimeFigureOut">
              <a:rPr lang="en-US" smtClean="0"/>
              <a:t>5/3/17</a:t>
            </a:fld>
            <a:endParaRPr lang="en-US"/>
          </a:p>
        </p:txBody>
      </p:sp>
      <p:sp>
        <p:nvSpPr>
          <p:cNvPr id="5" name="Footer Placeholder 4"/>
          <p:cNvSpPr>
            <a:spLocks noGrp="1"/>
          </p:cNvSpPr>
          <p:nvPr>
            <p:ph type="ftr" sz="quarter" idx="11"/>
          </p:nvPr>
        </p:nvSpPr>
        <p:spPr>
          <a:xfrm>
            <a:off x="1102659" y="6214969"/>
            <a:ext cx="2895600" cy="275478"/>
          </a:xfrm>
        </p:spPr>
        <p:txBody>
          <a:bodyPr/>
          <a:lstStyle>
            <a:lvl1pPr>
              <a:defRPr>
                <a:solidFill>
                  <a:schemeClr val="bg2">
                    <a:lumMod val="60000"/>
                    <a:lumOff val="40000"/>
                  </a:schemeClr>
                </a:solidFill>
              </a:defRPr>
            </a:lvl1pPr>
          </a:lstStyle>
          <a:p>
            <a:endParaRPr lang="en-US"/>
          </a:p>
        </p:txBody>
      </p:sp>
      <p:sp>
        <p:nvSpPr>
          <p:cNvPr id="6" name="Slide Number Placeholder 5"/>
          <p:cNvSpPr>
            <a:spLocks noGrp="1"/>
          </p:cNvSpPr>
          <p:nvPr>
            <p:ph type="sldNum" sz="quarter" idx="12"/>
          </p:nvPr>
        </p:nvSpPr>
        <p:spPr>
          <a:xfrm>
            <a:off x="4343400" y="6214969"/>
            <a:ext cx="457200" cy="275478"/>
          </a:xfrm>
        </p:spPr>
        <p:txBody>
          <a:bodyPr/>
          <a:lstStyle>
            <a:lvl1pPr>
              <a:defRPr>
                <a:solidFill>
                  <a:schemeClr val="bg2">
                    <a:lumMod val="60000"/>
                    <a:lumOff val="40000"/>
                  </a:schemeClr>
                </a:solidFill>
              </a:defRPr>
            </a:lvl1pPr>
          </a:lstStyle>
          <a:p>
            <a:fld id="{7C640E3E-7463-BF4A-957D-3FF1162F900E}" type="slidenum">
              <a:rPr lang="en-US" smtClean="0"/>
              <a:t>‹#›</a:t>
            </a:fld>
            <a:endParaRPr lang="en-US"/>
          </a:p>
        </p:txBody>
      </p:sp>
      <p:pic>
        <p:nvPicPr>
          <p:cNvPr id="9" name="Picture 8" descr="coverAccentBottom.png"/>
          <p:cNvPicPr>
            <a:picLocks noChangeAspect="1"/>
          </p:cNvPicPr>
          <p:nvPr/>
        </p:nvPicPr>
        <p:blipFill>
          <a:blip r:embed="rId3"/>
          <a:stretch>
            <a:fillRect/>
          </a:stretch>
        </p:blipFill>
        <p:spPr>
          <a:xfrm>
            <a:off x="914400" y="3915801"/>
            <a:ext cx="7315200" cy="400705"/>
          </a:xfrm>
          <a:prstGeom prst="rect">
            <a:avLst/>
          </a:prstGeom>
        </p:spPr>
      </p:pic>
      <p:sp>
        <p:nvSpPr>
          <p:cNvPr id="11" name="Picture Placeholder 2"/>
          <p:cNvSpPr>
            <a:spLocks noGrp="1"/>
          </p:cNvSpPr>
          <p:nvPr>
            <p:ph type="pic" idx="13"/>
          </p:nvPr>
        </p:nvSpPr>
        <p:spPr>
          <a:xfrm>
            <a:off x="1188720" y="1004455"/>
            <a:ext cx="6766560" cy="2729345"/>
          </a:xfrm>
          <a:solidFill>
            <a:schemeClr val="bg2"/>
          </a:solidFill>
          <a:ln w="127000">
            <a:solidFill>
              <a:schemeClr val="tx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16012" y="1904998"/>
            <a:ext cx="6938964" cy="1582271"/>
          </a:xfrm>
        </p:spPr>
        <p:txBody>
          <a:bodyPr vert="horz" lIns="91440" tIns="45720" rIns="91440" bIns="45720" rtlCol="0" anchor="b" anchorCtr="0">
            <a:noAutofit/>
          </a:bodyPr>
          <a:lstStyle>
            <a:lvl1pPr algn="ctr" defTabSz="914400" rtl="0" eaLnBrk="1" latinLnBrk="0" hangingPunct="1">
              <a:lnSpc>
                <a:spcPct val="95000"/>
              </a:lnSpc>
              <a:spcBef>
                <a:spcPct val="0"/>
              </a:spcBef>
              <a:buNone/>
              <a:defRPr lang="en-US" sz="5600" kern="1200">
                <a:solidFill>
                  <a:schemeClr val="tx1"/>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116012" y="3487271"/>
            <a:ext cx="6938960" cy="1143000"/>
          </a:xfrm>
        </p:spPr>
        <p:txBody>
          <a:bodyPr vert="horz" lIns="91440" tIns="45720" rIns="91440" bIns="45720" rtlCol="0">
            <a:normAutofit/>
          </a:bodyPr>
          <a:lstStyle>
            <a:lvl1pPr marL="0" indent="0" algn="ctr" defTabSz="914400" rtl="0" eaLnBrk="1" latinLnBrk="0" hangingPunct="1">
              <a:spcBef>
                <a:spcPts val="300"/>
              </a:spcBef>
              <a:buSzPct val="100000"/>
              <a:buFont typeface="Wingdings" pitchFamily="2" charset="2"/>
              <a:buNone/>
              <a:defRPr lang="en-US" sz="1800" kern="1200" smtClean="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CA3190-6A22-B346-9C3D-FE79B7E8A175}" type="datetimeFigureOut">
              <a:rPr lang="en-US" smtClean="0"/>
              <a:t>5/3/17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40E3E-7463-BF4A-957D-3FF1162F900E}" type="slidenum">
              <a:rPr lang="en-US" smtClean="0"/>
              <a:t>‹#›</a:t>
            </a:fld>
            <a:endParaRPr lang="en-US"/>
          </a:p>
        </p:txBody>
      </p:sp>
      <p:pic>
        <p:nvPicPr>
          <p:cNvPr id="1026" name="Picture 2" descr="SectionAccentTop.png"/>
          <p:cNvPicPr>
            <a:picLocks noChangeAspect="1" noChangeArrowheads="1"/>
          </p:cNvPicPr>
          <p:nvPr/>
        </p:nvPicPr>
        <p:blipFill>
          <a:blip r:embed="rId2"/>
          <a:srcRect/>
          <a:stretch>
            <a:fillRect/>
          </a:stretch>
        </p:blipFill>
        <p:spPr bwMode="auto">
          <a:xfrm>
            <a:off x="914400" y="1618488"/>
            <a:ext cx="7315200" cy="356382"/>
          </a:xfrm>
          <a:prstGeom prst="rect">
            <a:avLst/>
          </a:prstGeom>
          <a:noFill/>
        </p:spPr>
      </p:pic>
      <p:pic>
        <p:nvPicPr>
          <p:cNvPr id="1027" name="Picture 3" descr="SectionAccentBottom.png"/>
          <p:cNvPicPr>
            <a:picLocks noChangeAspect="1" noChangeArrowheads="1"/>
          </p:cNvPicPr>
          <p:nvPr/>
        </p:nvPicPr>
        <p:blipFill>
          <a:blip r:embed="rId3"/>
          <a:srcRect/>
          <a:stretch>
            <a:fillRect/>
          </a:stretch>
        </p:blipFill>
        <p:spPr bwMode="auto">
          <a:xfrm>
            <a:off x="914400" y="4690872"/>
            <a:ext cx="7315200" cy="356382"/>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084293"/>
            <a:ext cx="3429000" cy="3639312"/>
          </a:xfrm>
        </p:spPr>
        <p:txBody>
          <a:bodyPr>
            <a:normAutofit/>
          </a:bodyPr>
          <a:lstStyle>
            <a:lvl1pPr marL="282575" indent="-282575">
              <a:defRPr sz="2000"/>
            </a:lvl1pPr>
            <a:lvl2pPr marL="573088" indent="-282575">
              <a:defRPr sz="1800"/>
            </a:lvl2pPr>
            <a:lvl3pPr marL="855663" indent="-282575">
              <a:defRPr sz="1800"/>
            </a:lvl3pPr>
            <a:lvl4pPr marL="1146175" indent="-282575">
              <a:defRPr sz="1800"/>
            </a:lvl4pPr>
            <a:lvl5pPr marL="1430338" indent="-282575">
              <a:defRPr sz="1800"/>
            </a:lvl5pPr>
            <a:lvl6pPr marL="1712913" indent="-282575">
              <a:defRPr sz="1800"/>
            </a:lvl6pPr>
            <a:lvl7pPr marL="2003425" indent="-282575">
              <a:defRPr sz="1800"/>
            </a:lvl7pPr>
            <a:lvl8pPr marL="2286000" indent="-282575">
              <a:defRPr sz="1800"/>
            </a:lvl8pPr>
            <a:lvl9pPr marL="2568575" indent="-282575">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926106" y="2084293"/>
            <a:ext cx="3429000" cy="3639312"/>
          </a:xfrm>
        </p:spPr>
        <p:txBody>
          <a:bodyPr>
            <a:normAutofit/>
          </a:bodyPr>
          <a:lstStyle>
            <a:lvl1pPr marL="282575" indent="-282575">
              <a:defRPr sz="2000"/>
            </a:lvl1pPr>
            <a:lvl2pPr marL="573088" indent="-282575">
              <a:defRPr sz="1800"/>
            </a:lvl2pPr>
            <a:lvl3pPr marL="855663" indent="-282575">
              <a:defRPr sz="1800"/>
            </a:lvl3pPr>
            <a:lvl4pPr marL="1146175" indent="-282575">
              <a:defRPr sz="1800"/>
            </a:lvl4pPr>
            <a:lvl5pPr marL="1430338" indent="-282575">
              <a:defRPr sz="1800"/>
            </a:lvl5pPr>
            <a:lvl6pPr marL="1712913" indent="-282575">
              <a:defRPr sz="1800"/>
            </a:lvl6pPr>
            <a:lvl7pPr marL="2005013" indent="-282575">
              <a:defRPr sz="1800"/>
            </a:lvl7pPr>
            <a:lvl8pPr marL="2287588" indent="-282575">
              <a:defRPr sz="1800"/>
            </a:lvl8pPr>
            <a:lvl9pPr marL="2568575" indent="-2809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1CA3190-6A22-B346-9C3D-FE79B7E8A175}" type="datetimeFigureOut">
              <a:rPr lang="en-US" smtClean="0"/>
              <a:t>5/3/17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40E3E-7463-BF4A-957D-3FF1162F90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181100" y="1839913"/>
            <a:ext cx="2743200" cy="903287"/>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8200" y="2971800"/>
            <a:ext cx="3429000" cy="2751804"/>
          </a:xfrm>
        </p:spPr>
        <p:txBody>
          <a:bodyPr>
            <a:normAutofit/>
          </a:bodyPr>
          <a:lstStyle>
            <a:lvl1pPr marL="282575" indent="-282575">
              <a:defRPr sz="1800"/>
            </a:lvl1pPr>
            <a:lvl2pPr marL="573088" indent="-282575">
              <a:defRPr sz="1800"/>
            </a:lvl2pPr>
            <a:lvl3pPr marL="855663" indent="-282575">
              <a:defRPr sz="1800"/>
            </a:lvl3pPr>
            <a:lvl4pPr marL="1146175" indent="-282575">
              <a:defRPr sz="1800"/>
            </a:lvl4pPr>
            <a:lvl5pPr marL="1430338" indent="-284163">
              <a:defRPr sz="1800"/>
            </a:lvl5pPr>
            <a:lvl6pPr marL="1712913" indent="-282575">
              <a:defRPr sz="1600"/>
            </a:lvl6pPr>
            <a:lvl7pPr marL="2003425" indent="-282575">
              <a:defRPr sz="1600"/>
            </a:lvl7pPr>
            <a:lvl8pPr marL="2286000" indent="-282575">
              <a:defRPr sz="1600"/>
            </a:lvl8pPr>
            <a:lvl9pPr marL="2568575" indent="-282575">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5269006" y="1839913"/>
            <a:ext cx="2743200" cy="903287"/>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26106" y="2971800"/>
            <a:ext cx="3429000" cy="2751804"/>
          </a:xfrm>
        </p:spPr>
        <p:txBody>
          <a:bodyPr>
            <a:normAutofit/>
          </a:bodyPr>
          <a:lstStyle>
            <a:lvl1pPr marL="282575" indent="-282575">
              <a:defRPr sz="1800"/>
            </a:lvl1pPr>
            <a:lvl2pPr marL="573088" indent="-282575">
              <a:defRPr sz="1800"/>
            </a:lvl2pPr>
            <a:lvl3pPr marL="855663" indent="-282575">
              <a:defRPr sz="1800"/>
            </a:lvl3pPr>
            <a:lvl4pPr marL="1146175" indent="-282575">
              <a:defRPr sz="1800"/>
            </a:lvl4pPr>
            <a:lvl5pPr marL="1430338" indent="-282575">
              <a:defRPr sz="1800"/>
            </a:lvl5pPr>
            <a:lvl6pPr marL="1712913" indent="-282575">
              <a:defRPr sz="1600"/>
            </a:lvl6pPr>
            <a:lvl7pPr marL="2003425" indent="-282575">
              <a:defRPr sz="1600"/>
            </a:lvl7pPr>
            <a:lvl8pPr marL="2286000" indent="-282575">
              <a:defRPr sz="1600"/>
            </a:lvl8pPr>
            <a:lvl9pPr marL="2568575" indent="-282575">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1CA3190-6A22-B346-9C3D-FE79B7E8A175}" type="datetimeFigureOut">
              <a:rPr lang="en-US" smtClean="0"/>
              <a:t>5/3/17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40E3E-7463-BF4A-957D-3FF1162F900E}" type="slidenum">
              <a:rPr lang="en-US" smtClean="0"/>
              <a:t>‹#›</a:t>
            </a:fld>
            <a:endParaRPr lang="en-US"/>
          </a:p>
        </p:txBody>
      </p:sp>
      <p:pic>
        <p:nvPicPr>
          <p:cNvPr id="2050" name="Picture 2" descr="comparisonRule.png"/>
          <p:cNvPicPr>
            <a:picLocks noChangeAspect="1" noChangeArrowheads="1"/>
          </p:cNvPicPr>
          <p:nvPr/>
        </p:nvPicPr>
        <p:blipFill>
          <a:blip r:embed="rId3"/>
          <a:srcRect/>
          <a:stretch>
            <a:fillRect/>
          </a:stretch>
        </p:blipFill>
        <p:spPr bwMode="auto">
          <a:xfrm>
            <a:off x="1247775" y="2686050"/>
            <a:ext cx="2609850" cy="133350"/>
          </a:xfrm>
          <a:prstGeom prst="rect">
            <a:avLst/>
          </a:prstGeom>
          <a:noFill/>
        </p:spPr>
      </p:pic>
      <p:pic>
        <p:nvPicPr>
          <p:cNvPr id="12" name="Picture 2" descr="comparisonRule.png"/>
          <p:cNvPicPr>
            <a:picLocks noChangeAspect="1" noChangeArrowheads="1"/>
          </p:cNvPicPr>
          <p:nvPr/>
        </p:nvPicPr>
        <p:blipFill>
          <a:blip r:embed="rId3"/>
          <a:srcRect/>
          <a:stretch>
            <a:fillRect/>
          </a:stretch>
        </p:blipFill>
        <p:spPr bwMode="auto">
          <a:xfrm>
            <a:off x="5335681" y="2686050"/>
            <a:ext cx="2609850" cy="133350"/>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CA3190-6A22-B346-9C3D-FE79B7E8A175}" type="datetimeFigureOut">
              <a:rPr lang="en-US" smtClean="0"/>
              <a:t>5/3/17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40E3E-7463-BF4A-957D-3FF1162F90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A3190-6A22-B346-9C3D-FE79B7E8A175}" type="datetimeFigureOut">
              <a:rPr lang="en-US" smtClean="0"/>
              <a:t>5/3/17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640E3E-7463-BF4A-957D-3FF1162F90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3429000" cy="1371600"/>
          </a:xfrm>
        </p:spPr>
        <p:txBody>
          <a:bodyPr anchor="b">
            <a:noAutofit/>
          </a:bodyPr>
          <a:lstStyle>
            <a:lvl1pPr algn="ctr">
              <a:defRPr sz="3600" b="0"/>
            </a:lvl1pPr>
          </a:lstStyle>
          <a:p>
            <a:r>
              <a:rPr lang="en-US" smtClean="0"/>
              <a:t>Click to edit Master title style</a:t>
            </a:r>
            <a:endParaRPr lang="en-US" dirty="0"/>
          </a:p>
        </p:txBody>
      </p:sp>
      <p:sp>
        <p:nvSpPr>
          <p:cNvPr id="3" name="Content Placeholder 2"/>
          <p:cNvSpPr>
            <a:spLocks noGrp="1"/>
          </p:cNvSpPr>
          <p:nvPr>
            <p:ph idx="1"/>
          </p:nvPr>
        </p:nvSpPr>
        <p:spPr>
          <a:xfrm>
            <a:off x="4926106" y="914400"/>
            <a:ext cx="3429000" cy="4815841"/>
          </a:xfrm>
        </p:spPr>
        <p:txBody>
          <a:bodyPr>
            <a:normAutofit/>
          </a:bodyPr>
          <a:lstStyle>
            <a:lvl1pPr marL="341313" indent="-341313">
              <a:defRPr sz="2200"/>
            </a:lvl1pPr>
            <a:lvl2pPr marL="631825" indent="-284163">
              <a:defRPr sz="2000"/>
            </a:lvl2pPr>
            <a:lvl3pPr marL="914400" indent="-284163">
              <a:defRPr sz="1800"/>
            </a:lvl3pPr>
            <a:lvl4pPr marL="1196975" indent="-284163">
              <a:defRPr sz="1800"/>
            </a:lvl4pPr>
            <a:lvl5pPr marL="1487488" indent="-284163">
              <a:defRPr sz="1800"/>
            </a:lvl5pPr>
            <a:lvl6pPr marL="1770063" indent="-284163">
              <a:defRPr sz="1800"/>
            </a:lvl6pPr>
            <a:lvl7pPr marL="2060575" indent="-284163">
              <a:defRPr sz="1800"/>
            </a:lvl7pPr>
            <a:lvl8pPr marL="2344738" indent="-284163">
              <a:defRPr sz="1800"/>
            </a:lvl8pPr>
            <a:lvl9pPr marL="2627313" indent="-2841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8200" y="2667001"/>
            <a:ext cx="3429000" cy="28956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CA3190-6A22-B346-9C3D-FE79B7E8A175}" type="datetimeFigureOut">
              <a:rPr lang="en-US" smtClean="0"/>
              <a:t>5/3/17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40E3E-7463-BF4A-957D-3FF1162F900E}" type="slidenum">
              <a:rPr lang="en-US" smtClean="0"/>
              <a:t>‹#›</a:t>
            </a:fld>
            <a:endParaRPr lang="en-US"/>
          </a:p>
        </p:txBody>
      </p:sp>
      <p:pic>
        <p:nvPicPr>
          <p:cNvPr id="3074" name="Picture 2" descr="captionAccent.png"/>
          <p:cNvPicPr>
            <a:picLocks noChangeAspect="1" noChangeArrowheads="1"/>
          </p:cNvPicPr>
          <p:nvPr/>
        </p:nvPicPr>
        <p:blipFill>
          <a:blip r:embed="rId2"/>
          <a:srcRect/>
          <a:stretch>
            <a:fillRect/>
          </a:stretch>
        </p:blipFill>
        <p:spPr bwMode="auto">
          <a:xfrm>
            <a:off x="838200" y="2326341"/>
            <a:ext cx="3429000" cy="240307"/>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interiorEdging.png"/>
          <p:cNvPicPr>
            <a:picLocks noChangeAspect="1"/>
          </p:cNvPicPr>
          <p:nvPr/>
        </p:nvPicPr>
        <p:blipFill>
          <a:blip r:embed="rId16"/>
          <a:stretch>
            <a:fillRect/>
          </a:stretch>
        </p:blipFill>
        <p:spPr>
          <a:xfrm>
            <a:off x="0" y="0"/>
            <a:ext cx="9144000" cy="6858000"/>
          </a:xfrm>
          <a:prstGeom prst="rect">
            <a:avLst/>
          </a:prstGeom>
        </p:spPr>
      </p:pic>
      <p:sp>
        <p:nvSpPr>
          <p:cNvPr id="2" name="Title Placeholder 1"/>
          <p:cNvSpPr>
            <a:spLocks noGrp="1"/>
          </p:cNvSpPr>
          <p:nvPr>
            <p:ph type="title"/>
          </p:nvPr>
        </p:nvSpPr>
        <p:spPr>
          <a:xfrm>
            <a:off x="800100" y="381000"/>
            <a:ext cx="75438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2084294"/>
            <a:ext cx="6949440" cy="363967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553200" y="6118412"/>
            <a:ext cx="2133600" cy="275478"/>
          </a:xfrm>
          <a:prstGeom prst="rect">
            <a:avLst/>
          </a:prstGeom>
        </p:spPr>
        <p:txBody>
          <a:bodyPr vert="horz" lIns="91440" tIns="45720" rIns="91440" bIns="45720" rtlCol="0" anchor="ctr"/>
          <a:lstStyle>
            <a:lvl1pPr algn="r">
              <a:defRPr sz="1200">
                <a:solidFill>
                  <a:schemeClr val="tx1"/>
                </a:solidFill>
              </a:defRPr>
            </a:lvl1pPr>
          </a:lstStyle>
          <a:p>
            <a:fld id="{41CA3190-6A22-B346-9C3D-FE79B7E8A175}" type="datetimeFigureOut">
              <a:rPr lang="en-US" smtClean="0"/>
              <a:t>5/3/17</a:t>
            </a:fld>
            <a:endParaRPr lang="en-US"/>
          </a:p>
        </p:txBody>
      </p:sp>
      <p:sp>
        <p:nvSpPr>
          <p:cNvPr id="5" name="Footer Placeholder 4"/>
          <p:cNvSpPr>
            <a:spLocks noGrp="1"/>
          </p:cNvSpPr>
          <p:nvPr>
            <p:ph type="ftr" sz="quarter" idx="3"/>
          </p:nvPr>
        </p:nvSpPr>
        <p:spPr>
          <a:xfrm>
            <a:off x="457200" y="6118412"/>
            <a:ext cx="2895600" cy="275478"/>
          </a:xfrm>
          <a:prstGeom prst="rect">
            <a:avLst/>
          </a:prstGeom>
        </p:spPr>
        <p:txBody>
          <a:bodyPr vert="horz" lIns="91440" tIns="45720" rIns="91440" bIns="45720" rtlCol="0" anchor="ctr"/>
          <a:lstStyle>
            <a:lvl1pPr algn="l">
              <a:defRPr sz="1200">
                <a:solidFill>
                  <a:schemeClr val="tx1"/>
                </a:solidFill>
              </a:defRPr>
            </a:lvl1pPr>
          </a:lstStyle>
          <a:p>
            <a:endParaRPr lang="en-US"/>
          </a:p>
        </p:txBody>
      </p:sp>
      <p:sp>
        <p:nvSpPr>
          <p:cNvPr id="6" name="Slide Number Placeholder 5"/>
          <p:cNvSpPr>
            <a:spLocks noGrp="1"/>
          </p:cNvSpPr>
          <p:nvPr>
            <p:ph type="sldNum" sz="quarter" idx="4"/>
          </p:nvPr>
        </p:nvSpPr>
        <p:spPr>
          <a:xfrm>
            <a:off x="4343400" y="6118412"/>
            <a:ext cx="457200" cy="275478"/>
          </a:xfrm>
          <a:prstGeom prst="rect">
            <a:avLst/>
          </a:prstGeom>
        </p:spPr>
        <p:txBody>
          <a:bodyPr vert="horz" lIns="91440" tIns="45720" rIns="91440" bIns="45720" rtlCol="0" anchor="ctr"/>
          <a:lstStyle>
            <a:lvl1pPr algn="ctr">
              <a:defRPr sz="1200">
                <a:solidFill>
                  <a:schemeClr val="tx1"/>
                </a:solidFill>
              </a:defRPr>
            </a:lvl1pPr>
          </a:lstStyle>
          <a:p>
            <a:fld id="{7C640E3E-7463-BF4A-957D-3FF1162F900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5600" kern="1200">
          <a:solidFill>
            <a:schemeClr val="tx1"/>
          </a:solidFill>
          <a:latin typeface="+mj-lt"/>
          <a:ea typeface="+mj-ea"/>
          <a:cs typeface="+mj-cs"/>
        </a:defRPr>
      </a:lvl1pPr>
    </p:titleStyle>
    <p:bodyStyle>
      <a:lvl1pPr marL="457200" indent="-457200" algn="l" defTabSz="914400" rtl="0" eaLnBrk="1" latinLnBrk="0" hangingPunct="1">
        <a:spcBef>
          <a:spcPts val="2000"/>
        </a:spcBef>
        <a:buSzPct val="10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500"/>
        </a:spcBef>
        <a:buClr>
          <a:schemeClr val="tx1">
            <a:lumMod val="60000"/>
            <a:lumOff val="40000"/>
          </a:schemeClr>
        </a:buClr>
        <a:buSzPct val="10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500"/>
        </a:spcBef>
        <a:buSzPct val="10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500"/>
        </a:spcBef>
        <a:buClr>
          <a:schemeClr val="tx1">
            <a:lumMod val="60000"/>
            <a:lumOff val="40000"/>
          </a:schemeClr>
        </a:buClr>
        <a:buSzPct val="100000"/>
        <a:buFont typeface="Wingdings" pitchFamily="2" charset="2"/>
        <a:buChar char=""/>
        <a:defRPr sz="1800" kern="1200">
          <a:solidFill>
            <a:schemeClr val="tx1"/>
          </a:solidFill>
          <a:latin typeface="+mn-lt"/>
          <a:ea typeface="+mn-ea"/>
          <a:cs typeface="+mn-cs"/>
        </a:defRPr>
      </a:lvl4pPr>
      <a:lvl5pPr marL="2286000" indent="-457200" algn="l" defTabSz="914400" rtl="0" eaLnBrk="1" latinLnBrk="0" hangingPunct="1">
        <a:spcBef>
          <a:spcPts val="1500"/>
        </a:spcBef>
        <a:buSzPct val="100000"/>
        <a:buFont typeface="Wingdings" pitchFamily="2" charset="2"/>
        <a:buChar char=""/>
        <a:defRPr sz="1800" kern="1200">
          <a:solidFill>
            <a:schemeClr val="tx1"/>
          </a:solidFill>
          <a:latin typeface="+mn-lt"/>
          <a:ea typeface="+mn-ea"/>
          <a:cs typeface="+mn-cs"/>
        </a:defRPr>
      </a:lvl5pPr>
      <a:lvl6pPr marL="2743200" indent="-457200" algn="l" defTabSz="914400" rtl="0" eaLnBrk="1" latinLnBrk="0" hangingPunct="1">
        <a:spcBef>
          <a:spcPts val="1500"/>
        </a:spcBef>
        <a:buClr>
          <a:schemeClr val="tx1">
            <a:lumMod val="60000"/>
            <a:lumOff val="40000"/>
          </a:schemeClr>
        </a:buClr>
        <a:buSzPct val="100000"/>
        <a:buFont typeface="Wingdings" pitchFamily="2" charset="2"/>
        <a:buChar char=""/>
        <a:tabLst/>
        <a:defRPr sz="1800" kern="1200">
          <a:solidFill>
            <a:schemeClr val="tx1"/>
          </a:solidFill>
          <a:latin typeface="+mn-lt"/>
          <a:ea typeface="+mn-ea"/>
          <a:cs typeface="+mn-cs"/>
        </a:defRPr>
      </a:lvl6pPr>
      <a:lvl7pPr marL="3200400" indent="-457200" algn="l" defTabSz="914400" rtl="0" eaLnBrk="1" latinLnBrk="0" hangingPunct="1">
        <a:spcBef>
          <a:spcPts val="1500"/>
        </a:spcBef>
        <a:buSzPct val="100000"/>
        <a:buFont typeface="Wingdings" pitchFamily="2" charset="2"/>
        <a:buChar char=""/>
        <a:tabLst/>
        <a:defRPr sz="1800" kern="1200" baseline="0">
          <a:solidFill>
            <a:schemeClr val="tx1"/>
          </a:solidFill>
          <a:latin typeface="+mn-lt"/>
          <a:ea typeface="+mn-ea"/>
          <a:cs typeface="+mn-cs"/>
        </a:defRPr>
      </a:lvl7pPr>
      <a:lvl8pPr marL="3657600" indent="-457200" algn="l" defTabSz="914400" rtl="0" eaLnBrk="1" latinLnBrk="0" hangingPunct="1">
        <a:spcBef>
          <a:spcPts val="1500"/>
        </a:spcBef>
        <a:buClr>
          <a:schemeClr val="tx1">
            <a:lumMod val="60000"/>
            <a:lumOff val="40000"/>
          </a:schemeClr>
        </a:buClr>
        <a:buSzPct val="100000"/>
        <a:buFont typeface="Wingdings" pitchFamily="2" charset="2"/>
        <a:buChar char=""/>
        <a:tabLst/>
        <a:defRPr sz="1800" kern="1200" baseline="0">
          <a:solidFill>
            <a:schemeClr val="tx1"/>
          </a:solidFill>
          <a:latin typeface="+mn-lt"/>
          <a:ea typeface="+mn-ea"/>
          <a:cs typeface="+mn-cs"/>
        </a:defRPr>
      </a:lvl8pPr>
      <a:lvl9pPr marL="4114800" indent="-457200" algn="l" defTabSz="914400" rtl="0" eaLnBrk="1" latinLnBrk="0" hangingPunct="1">
        <a:spcBef>
          <a:spcPts val="1500"/>
        </a:spcBef>
        <a:buSzPct val="100000"/>
        <a:buFont typeface="Wingdings" pitchFamily="2" charset="2"/>
        <a:buChar char=""/>
        <a:tabLst/>
        <a:defRPr sz="1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4" Type="http://schemas.openxmlformats.org/officeDocument/2006/relationships/oleObject" Target="../embeddings/oleObject1.bin"/><Relationship Id="rId5" Type="http://schemas.openxmlformats.org/officeDocument/2006/relationships/image" Target="../media/image18.wmf"/><Relationship Id="rId6" Type="http://schemas.openxmlformats.org/officeDocument/2006/relationships/oleObject" Target="../embeddings/oleObject2.bin"/><Relationship Id="rId7" Type="http://schemas.openxmlformats.org/officeDocument/2006/relationships/image" Target="../media/image19.w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 #1:</a:t>
            </a:r>
            <a:endParaRPr lang="en-US" dirty="0"/>
          </a:p>
        </p:txBody>
      </p:sp>
      <p:sp>
        <p:nvSpPr>
          <p:cNvPr id="3" name="Content Placeholder 2"/>
          <p:cNvSpPr>
            <a:spLocks noGrp="1"/>
          </p:cNvSpPr>
          <p:nvPr>
            <p:ph type="body" idx="1"/>
          </p:nvPr>
        </p:nvSpPr>
        <p:spPr>
          <a:xfrm>
            <a:off x="941917" y="3413190"/>
            <a:ext cx="7270750" cy="1143000"/>
          </a:xfrm>
        </p:spPr>
        <p:txBody>
          <a:bodyPr>
            <a:noAutofit/>
          </a:bodyPr>
          <a:lstStyle/>
          <a:p>
            <a:r>
              <a:rPr lang="en-US" sz="2800" dirty="0" smtClean="0"/>
              <a:t>Argue for the importance of conducting a needs assessment before designing a training program</a:t>
            </a:r>
            <a:endParaRPr lang="en-US" sz="2800" dirty="0"/>
          </a:p>
        </p:txBody>
      </p:sp>
    </p:spTree>
    <p:extLst>
      <p:ext uri="{BB962C8B-B14F-4D97-AF65-F5344CB8AC3E}">
        <p14:creationId xmlns:p14="http://schemas.microsoft.com/office/powerpoint/2010/main" val="4157692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Autofit/>
          </a:bodyPr>
          <a:lstStyle/>
          <a:p>
            <a:r>
              <a:rPr lang="en-US" sz="4800" dirty="0"/>
              <a:t>What Is Training and Development?</a:t>
            </a:r>
          </a:p>
        </p:txBody>
      </p:sp>
      <p:sp>
        <p:nvSpPr>
          <p:cNvPr id="18435" name="Content Placeholder 2"/>
          <p:cNvSpPr>
            <a:spLocks noGrp="1"/>
          </p:cNvSpPr>
          <p:nvPr>
            <p:ph idx="1"/>
          </p:nvPr>
        </p:nvSpPr>
        <p:spPr/>
        <p:txBody>
          <a:bodyPr>
            <a:normAutofit fontScale="92500"/>
          </a:bodyPr>
          <a:lstStyle/>
          <a:p>
            <a:r>
              <a:rPr lang="en-US" sz="2800" dirty="0"/>
              <a:t>Training:</a:t>
            </a:r>
          </a:p>
          <a:p>
            <a:pPr lvl="1"/>
            <a:r>
              <a:rPr lang="en-US" sz="2600" dirty="0"/>
              <a:t>An organization</a:t>
            </a:r>
            <a:r>
              <a:rPr lang="ja-JP" altLang="en-US" sz="2600" dirty="0">
                <a:latin typeface="Arial"/>
              </a:rPr>
              <a:t>’</a:t>
            </a:r>
            <a:r>
              <a:rPr lang="en-US" sz="2600" dirty="0"/>
              <a:t>s planned effort to facilitate employees</a:t>
            </a:r>
            <a:r>
              <a:rPr lang="ja-JP" altLang="en-US" sz="2600" dirty="0">
                <a:latin typeface="Arial"/>
              </a:rPr>
              <a:t>’</a:t>
            </a:r>
            <a:r>
              <a:rPr lang="en-US" sz="2600" dirty="0"/>
              <a:t> learning of job-related competencies.</a:t>
            </a:r>
          </a:p>
          <a:p>
            <a:r>
              <a:rPr lang="en-US" sz="2800" dirty="0"/>
              <a:t>Development:</a:t>
            </a:r>
          </a:p>
          <a:p>
            <a:pPr lvl="1"/>
            <a:r>
              <a:rPr lang="en-US" sz="2600" dirty="0"/>
              <a:t>Formal education, job experiences, relationships and assessments of personality and abilities that help employees prepare for the future.</a:t>
            </a:r>
          </a:p>
          <a:p>
            <a:pPr lvl="1"/>
            <a:endParaRPr lang="en-US" sz="2600" dirty="0"/>
          </a:p>
        </p:txBody>
      </p:sp>
      <p:sp>
        <p:nvSpPr>
          <p:cNvPr id="18436" name="Footer Placeholder 3"/>
          <p:cNvSpPr>
            <a:spLocks noGrp="1"/>
          </p:cNvSpPr>
          <p:nvPr>
            <p:ph type="ftr" sz="quarter" idx="11"/>
          </p:nvPr>
        </p:nvSpPr>
        <p:spPr>
          <a:xfrm>
            <a:off x="369186" y="6451232"/>
            <a:ext cx="2895600" cy="275478"/>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eaLnBrk="0" hangingPunct="0">
              <a:defRPr>
                <a:solidFill>
                  <a:schemeClr val="tx1"/>
                </a:solidFill>
                <a:latin typeface="Arial" charset="0"/>
                <a:ea typeface="ＭＳ Ｐゴシック" charset="0"/>
              </a:defRPr>
            </a:lvl1pPr>
            <a:lvl2pPr marL="742950" indent="-285750" algn="l" eaLnBrk="0" hangingPunct="0">
              <a:defRPr>
                <a:solidFill>
                  <a:schemeClr val="tx1"/>
                </a:solidFill>
                <a:latin typeface="Arial" charset="0"/>
                <a:ea typeface="ＭＳ Ｐゴシック" charset="0"/>
              </a:defRPr>
            </a:lvl2pPr>
            <a:lvl3pPr marL="1143000" indent="-228600" algn="l" eaLnBrk="0" hangingPunct="0">
              <a:defRPr>
                <a:solidFill>
                  <a:schemeClr val="tx1"/>
                </a:solidFill>
                <a:latin typeface="Arial" charset="0"/>
                <a:ea typeface="ＭＳ Ｐゴシック" charset="0"/>
              </a:defRPr>
            </a:lvl3pPr>
            <a:lvl4pPr marL="1600200" indent="-228600" algn="l" eaLnBrk="0" hangingPunct="0">
              <a:defRPr>
                <a:solidFill>
                  <a:schemeClr val="tx1"/>
                </a:solidFill>
                <a:latin typeface="Arial" charset="0"/>
                <a:ea typeface="ＭＳ Ｐゴシック" charset="0"/>
              </a:defRPr>
            </a:lvl4pPr>
            <a:lvl5pPr marL="2057400" indent="-228600" algn="l"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dirty="0"/>
              <a:t>©</a:t>
            </a:r>
            <a:r>
              <a:rPr lang="en-US" baseline="0" dirty="0"/>
              <a:t>SHRM 2009</a:t>
            </a:r>
          </a:p>
        </p:txBody>
      </p:sp>
    </p:spTree>
    <p:extLst>
      <p:ext uri="{BB962C8B-B14F-4D97-AF65-F5344CB8AC3E}">
        <p14:creationId xmlns:p14="http://schemas.microsoft.com/office/powerpoint/2010/main" val="3033139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r>
              <a:rPr lang="en-US" sz="4800" dirty="0"/>
              <a:t>Traditional Training</a:t>
            </a:r>
          </a:p>
        </p:txBody>
      </p:sp>
      <p:sp>
        <p:nvSpPr>
          <p:cNvPr id="26627" name="Content Placeholder 2"/>
          <p:cNvSpPr>
            <a:spLocks noGrp="1"/>
          </p:cNvSpPr>
          <p:nvPr>
            <p:ph idx="1"/>
          </p:nvPr>
        </p:nvSpPr>
        <p:spPr/>
        <p:txBody>
          <a:bodyPr>
            <a:normAutofit fontScale="92500" lnSpcReduction="10000"/>
          </a:bodyPr>
          <a:lstStyle/>
          <a:p>
            <a:r>
              <a:rPr lang="en-US" sz="2400" dirty="0"/>
              <a:t>Traditional training: </a:t>
            </a:r>
          </a:p>
          <a:p>
            <a:pPr lvl="1"/>
            <a:r>
              <a:rPr lang="en-US" dirty="0"/>
              <a:t>Teach employees skills needed for current jobs.</a:t>
            </a:r>
          </a:p>
          <a:p>
            <a:pPr lvl="1"/>
            <a:r>
              <a:rPr lang="en-US" dirty="0"/>
              <a:t>Low priority = low budget.</a:t>
            </a:r>
          </a:p>
          <a:p>
            <a:endParaRPr lang="en-US" sz="2400" dirty="0"/>
          </a:p>
          <a:p>
            <a:r>
              <a:rPr lang="en-US" sz="2400" dirty="0"/>
              <a:t>U.S. business training dollars:</a:t>
            </a:r>
          </a:p>
          <a:p>
            <a:pPr lvl="1"/>
            <a:r>
              <a:rPr lang="en-US" dirty="0"/>
              <a:t>1995: $51 billion (Bureau of Labor Statistics).</a:t>
            </a:r>
          </a:p>
          <a:p>
            <a:pPr lvl="1"/>
            <a:r>
              <a:rPr lang="en-US" dirty="0"/>
              <a:t>2006: $109 billion (American Society for Training and Development).</a:t>
            </a:r>
          </a:p>
          <a:p>
            <a:endParaRPr lang="en-US" dirty="0"/>
          </a:p>
        </p:txBody>
      </p:sp>
      <p:sp>
        <p:nvSpPr>
          <p:cNvPr id="26628" name="Footer Placeholder 3"/>
          <p:cNvSpPr>
            <a:spLocks noGrp="1"/>
          </p:cNvSpPr>
          <p:nvPr>
            <p:ph type="ftr" sz="quarter" idx="1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eaLnBrk="0" hangingPunct="0">
              <a:defRPr>
                <a:solidFill>
                  <a:schemeClr val="tx1"/>
                </a:solidFill>
                <a:latin typeface="Arial" charset="0"/>
                <a:ea typeface="ＭＳ Ｐゴシック" charset="0"/>
              </a:defRPr>
            </a:lvl1pPr>
            <a:lvl2pPr marL="742950" indent="-285750" algn="l" eaLnBrk="0" hangingPunct="0">
              <a:defRPr>
                <a:solidFill>
                  <a:schemeClr val="tx1"/>
                </a:solidFill>
                <a:latin typeface="Arial" charset="0"/>
                <a:ea typeface="ＭＳ Ｐゴシック" charset="0"/>
              </a:defRPr>
            </a:lvl2pPr>
            <a:lvl3pPr marL="1143000" indent="-228600" algn="l" eaLnBrk="0" hangingPunct="0">
              <a:defRPr>
                <a:solidFill>
                  <a:schemeClr val="tx1"/>
                </a:solidFill>
                <a:latin typeface="Arial" charset="0"/>
                <a:ea typeface="ＭＳ Ｐゴシック" charset="0"/>
              </a:defRPr>
            </a:lvl3pPr>
            <a:lvl4pPr marL="1600200" indent="-228600" algn="l" eaLnBrk="0" hangingPunct="0">
              <a:defRPr>
                <a:solidFill>
                  <a:schemeClr val="tx1"/>
                </a:solidFill>
                <a:latin typeface="Arial" charset="0"/>
                <a:ea typeface="ＭＳ Ｐゴシック" charset="0"/>
              </a:defRPr>
            </a:lvl4pPr>
            <a:lvl5pPr marL="2057400" indent="-228600" algn="l"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a:t>©</a:t>
            </a:r>
            <a:r>
              <a:rPr lang="en-US" baseline="0"/>
              <a:t>SHRM 2009</a:t>
            </a:r>
          </a:p>
        </p:txBody>
      </p:sp>
    </p:spTree>
    <p:extLst>
      <p:ext uri="{BB962C8B-B14F-4D97-AF65-F5344CB8AC3E}">
        <p14:creationId xmlns:p14="http://schemas.microsoft.com/office/powerpoint/2010/main" val="1875152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Autofit/>
          </a:bodyPr>
          <a:lstStyle/>
          <a:p>
            <a:r>
              <a:rPr lang="en-US" sz="4800"/>
              <a:t>What</a:t>
            </a:r>
            <a:r>
              <a:rPr lang="ja-JP" altLang="en-US" sz="4800">
                <a:latin typeface="Arial"/>
              </a:rPr>
              <a:t>’</a:t>
            </a:r>
            <a:r>
              <a:rPr lang="en-US" sz="4800"/>
              <a:t>s Changed the Emphasis on Training?</a:t>
            </a:r>
          </a:p>
        </p:txBody>
      </p:sp>
      <p:sp>
        <p:nvSpPr>
          <p:cNvPr id="27651" name="Content Placeholder 2"/>
          <p:cNvSpPr>
            <a:spLocks noGrp="1"/>
          </p:cNvSpPr>
          <p:nvPr>
            <p:ph idx="1"/>
          </p:nvPr>
        </p:nvSpPr>
        <p:spPr/>
        <p:txBody>
          <a:bodyPr/>
          <a:lstStyle/>
          <a:p>
            <a:r>
              <a:rPr lang="en-US" sz="2400"/>
              <a:t>Globalization.</a:t>
            </a:r>
          </a:p>
          <a:p>
            <a:r>
              <a:rPr lang="en-US" sz="2400"/>
              <a:t>Need for leadership.</a:t>
            </a:r>
          </a:p>
          <a:p>
            <a:r>
              <a:rPr lang="en-US" sz="2400"/>
              <a:t>Increased value of human capital.</a:t>
            </a:r>
          </a:p>
          <a:p>
            <a:r>
              <a:rPr lang="en-US" sz="2400"/>
              <a:t>Link to business strategy.</a:t>
            </a:r>
          </a:p>
        </p:txBody>
      </p:sp>
      <p:sp>
        <p:nvSpPr>
          <p:cNvPr id="27652" name="Footer Placeholder 3"/>
          <p:cNvSpPr>
            <a:spLocks noGrp="1"/>
          </p:cNvSpPr>
          <p:nvPr>
            <p:ph type="ftr" sz="quarter" idx="1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eaLnBrk="0" hangingPunct="0">
              <a:defRPr>
                <a:solidFill>
                  <a:schemeClr val="tx1"/>
                </a:solidFill>
                <a:latin typeface="Arial" charset="0"/>
                <a:ea typeface="ＭＳ Ｐゴシック" charset="0"/>
              </a:defRPr>
            </a:lvl1pPr>
            <a:lvl2pPr marL="742950" indent="-285750" algn="l" eaLnBrk="0" hangingPunct="0">
              <a:defRPr>
                <a:solidFill>
                  <a:schemeClr val="tx1"/>
                </a:solidFill>
                <a:latin typeface="Arial" charset="0"/>
                <a:ea typeface="ＭＳ Ｐゴシック" charset="0"/>
              </a:defRPr>
            </a:lvl2pPr>
            <a:lvl3pPr marL="1143000" indent="-228600" algn="l" eaLnBrk="0" hangingPunct="0">
              <a:defRPr>
                <a:solidFill>
                  <a:schemeClr val="tx1"/>
                </a:solidFill>
                <a:latin typeface="Arial" charset="0"/>
                <a:ea typeface="ＭＳ Ｐゴシック" charset="0"/>
              </a:defRPr>
            </a:lvl3pPr>
            <a:lvl4pPr marL="1600200" indent="-228600" algn="l" eaLnBrk="0" hangingPunct="0">
              <a:defRPr>
                <a:solidFill>
                  <a:schemeClr val="tx1"/>
                </a:solidFill>
                <a:latin typeface="Arial" charset="0"/>
                <a:ea typeface="ＭＳ Ｐゴシック" charset="0"/>
              </a:defRPr>
            </a:lvl4pPr>
            <a:lvl5pPr marL="2057400" indent="-228600" algn="l"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a:t>©</a:t>
            </a:r>
            <a:r>
              <a:rPr lang="en-US" baseline="0"/>
              <a:t>SHRM 2009</a:t>
            </a:r>
          </a:p>
        </p:txBody>
      </p:sp>
    </p:spTree>
    <p:extLst>
      <p:ext uri="{BB962C8B-B14F-4D97-AF65-F5344CB8AC3E}">
        <p14:creationId xmlns:p14="http://schemas.microsoft.com/office/powerpoint/2010/main" val="344697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Autofit/>
          </a:bodyPr>
          <a:lstStyle/>
          <a:p>
            <a:r>
              <a:rPr lang="en-US" sz="4800"/>
              <a:t>What</a:t>
            </a:r>
            <a:r>
              <a:rPr lang="ja-JP" altLang="en-US" sz="4800">
                <a:latin typeface="Arial"/>
              </a:rPr>
              <a:t>’</a:t>
            </a:r>
            <a:r>
              <a:rPr lang="en-US" sz="4800"/>
              <a:t>s Changed the Emphasis on Training?</a:t>
            </a:r>
          </a:p>
        </p:txBody>
      </p:sp>
      <p:sp>
        <p:nvSpPr>
          <p:cNvPr id="28675" name="Content Placeholder 2"/>
          <p:cNvSpPr>
            <a:spLocks noGrp="1"/>
          </p:cNvSpPr>
          <p:nvPr>
            <p:ph idx="1"/>
          </p:nvPr>
        </p:nvSpPr>
        <p:spPr/>
        <p:txBody>
          <a:bodyPr/>
          <a:lstStyle/>
          <a:p>
            <a:r>
              <a:rPr lang="en-US" sz="2400"/>
              <a:t>Attracting and retaining talent.</a:t>
            </a:r>
          </a:p>
          <a:p>
            <a:r>
              <a:rPr lang="en-US" sz="2400"/>
              <a:t>Customer service and quality.</a:t>
            </a:r>
          </a:p>
          <a:p>
            <a:r>
              <a:rPr lang="en-US" sz="2400"/>
              <a:t>Demographics and workforce diversity.</a:t>
            </a:r>
          </a:p>
          <a:p>
            <a:r>
              <a:rPr lang="en-US" sz="2400"/>
              <a:t>New technology.</a:t>
            </a:r>
          </a:p>
          <a:p>
            <a:r>
              <a:rPr lang="en-US" sz="2400"/>
              <a:t>Economic change.</a:t>
            </a:r>
          </a:p>
          <a:p>
            <a:endParaRPr lang="en-US"/>
          </a:p>
        </p:txBody>
      </p:sp>
      <p:sp>
        <p:nvSpPr>
          <p:cNvPr id="28676" name="Footer Placeholder 3"/>
          <p:cNvSpPr>
            <a:spLocks noGrp="1"/>
          </p:cNvSpPr>
          <p:nvPr>
            <p:ph type="ftr" sz="quarter" idx="1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gn="l" eaLnBrk="0" hangingPunct="0">
              <a:defRPr>
                <a:solidFill>
                  <a:schemeClr val="tx1"/>
                </a:solidFill>
                <a:latin typeface="Arial" charset="0"/>
                <a:ea typeface="ＭＳ Ｐゴシック" charset="0"/>
              </a:defRPr>
            </a:lvl1pPr>
            <a:lvl2pPr marL="742950" indent="-285750" algn="l" eaLnBrk="0" hangingPunct="0">
              <a:defRPr>
                <a:solidFill>
                  <a:schemeClr val="tx1"/>
                </a:solidFill>
                <a:latin typeface="Arial" charset="0"/>
                <a:ea typeface="ＭＳ Ｐゴシック" charset="0"/>
              </a:defRPr>
            </a:lvl2pPr>
            <a:lvl3pPr marL="1143000" indent="-228600" algn="l" eaLnBrk="0" hangingPunct="0">
              <a:defRPr>
                <a:solidFill>
                  <a:schemeClr val="tx1"/>
                </a:solidFill>
                <a:latin typeface="Arial" charset="0"/>
                <a:ea typeface="ＭＳ Ｐゴシック" charset="0"/>
              </a:defRPr>
            </a:lvl3pPr>
            <a:lvl4pPr marL="1600200" indent="-228600" algn="l" eaLnBrk="0" hangingPunct="0">
              <a:defRPr>
                <a:solidFill>
                  <a:schemeClr val="tx1"/>
                </a:solidFill>
                <a:latin typeface="Arial" charset="0"/>
                <a:ea typeface="ＭＳ Ｐゴシック" charset="0"/>
              </a:defRPr>
            </a:lvl4pPr>
            <a:lvl5pPr marL="2057400" indent="-228600" algn="l"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a:t>©</a:t>
            </a:r>
            <a:r>
              <a:rPr lang="en-US" baseline="0"/>
              <a:t>SHRM 2009</a:t>
            </a:r>
          </a:p>
        </p:txBody>
      </p:sp>
    </p:spTree>
    <p:extLst>
      <p:ext uri="{BB962C8B-B14F-4D97-AF65-F5344CB8AC3E}">
        <p14:creationId xmlns:p14="http://schemas.microsoft.com/office/powerpoint/2010/main" val="3135623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 #</a:t>
            </a:r>
            <a:r>
              <a:rPr lang="en-US" dirty="0"/>
              <a:t>3</a:t>
            </a:r>
            <a:r>
              <a:rPr lang="en-US" dirty="0" smtClean="0"/>
              <a:t>:</a:t>
            </a:r>
            <a:endParaRPr lang="en-US" dirty="0"/>
          </a:p>
        </p:txBody>
      </p:sp>
      <p:sp>
        <p:nvSpPr>
          <p:cNvPr id="3" name="Content Placeholder 2"/>
          <p:cNvSpPr>
            <a:spLocks noGrp="1"/>
          </p:cNvSpPr>
          <p:nvPr>
            <p:ph type="body" idx="1"/>
          </p:nvPr>
        </p:nvSpPr>
        <p:spPr>
          <a:xfrm>
            <a:off x="941917" y="3413190"/>
            <a:ext cx="7270750" cy="1143000"/>
          </a:xfrm>
        </p:spPr>
        <p:txBody>
          <a:bodyPr>
            <a:noAutofit/>
          </a:bodyPr>
          <a:lstStyle/>
          <a:p>
            <a:r>
              <a:rPr lang="en-US" sz="2800" dirty="0" smtClean="0"/>
              <a:t>Choose an appropriate design for a training or development program given specific program goals</a:t>
            </a:r>
            <a:endParaRPr lang="en-US" sz="2800" dirty="0"/>
          </a:p>
        </p:txBody>
      </p:sp>
    </p:spTree>
    <p:extLst>
      <p:ext uri="{BB962C8B-B14F-4D97-AF65-F5344CB8AC3E}">
        <p14:creationId xmlns:p14="http://schemas.microsoft.com/office/powerpoint/2010/main" val="415769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a:bodyPr>
          <a:lstStyle/>
          <a:p>
            <a:r>
              <a:rPr lang="en-US" sz="4800" dirty="0"/>
              <a:t>Program Design</a:t>
            </a:r>
          </a:p>
        </p:txBody>
      </p:sp>
      <p:sp>
        <p:nvSpPr>
          <p:cNvPr id="9219" name="Content Placeholder 2"/>
          <p:cNvSpPr>
            <a:spLocks noGrp="1"/>
          </p:cNvSpPr>
          <p:nvPr>
            <p:ph idx="1"/>
          </p:nvPr>
        </p:nvSpPr>
        <p:spPr/>
        <p:txBody>
          <a:bodyPr>
            <a:normAutofit fontScale="92500" lnSpcReduction="10000"/>
          </a:bodyPr>
          <a:lstStyle/>
          <a:p>
            <a:r>
              <a:rPr lang="en-US" sz="2400"/>
              <a:t>Program design is the organization and coordination of the training program.</a:t>
            </a:r>
          </a:p>
          <a:p>
            <a:endParaRPr lang="en-US" sz="2400"/>
          </a:p>
          <a:p>
            <a:r>
              <a:rPr lang="en-US" sz="2400"/>
              <a:t>For learning to occur, training programs require:</a:t>
            </a:r>
          </a:p>
          <a:p>
            <a:pPr lvl="1"/>
            <a:r>
              <a:rPr lang="en-US"/>
              <a:t>Meaningful material.</a:t>
            </a:r>
          </a:p>
          <a:p>
            <a:pPr lvl="1"/>
            <a:r>
              <a:rPr lang="en-US"/>
              <a:t>Clear objectives.</a:t>
            </a:r>
          </a:p>
          <a:p>
            <a:pPr lvl="1"/>
            <a:r>
              <a:rPr lang="en-US"/>
              <a:t>Opportunities for practice.</a:t>
            </a:r>
          </a:p>
          <a:p>
            <a:pPr lvl="1"/>
            <a:r>
              <a:rPr lang="en-US"/>
              <a:t>Feedback.</a:t>
            </a:r>
          </a:p>
        </p:txBody>
      </p:sp>
      <p:sp>
        <p:nvSpPr>
          <p:cNvPr id="9222"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3395953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r>
              <a:rPr lang="en-US" sz="4800"/>
              <a:t>Setting Training Goals </a:t>
            </a:r>
          </a:p>
        </p:txBody>
      </p:sp>
      <p:sp>
        <p:nvSpPr>
          <p:cNvPr id="18435" name="Content Placeholder 2"/>
          <p:cNvSpPr>
            <a:spLocks noGrp="1"/>
          </p:cNvSpPr>
          <p:nvPr>
            <p:ph idx="1"/>
          </p:nvPr>
        </p:nvSpPr>
        <p:spPr/>
        <p:txBody>
          <a:bodyPr/>
          <a:lstStyle/>
          <a:p>
            <a:r>
              <a:rPr lang="en-US" sz="2400"/>
              <a:t>Goal: A concise statement of the purpose or intent of the training.</a:t>
            </a:r>
          </a:p>
          <a:p>
            <a:pPr>
              <a:buFontTx/>
              <a:buNone/>
            </a:pPr>
            <a:endParaRPr lang="en-US" sz="1200"/>
          </a:p>
          <a:p>
            <a:pPr lvl="1"/>
            <a:r>
              <a:rPr lang="en-US" sz="2200"/>
              <a:t>Who is the training for?</a:t>
            </a:r>
          </a:p>
          <a:p>
            <a:pPr lvl="1"/>
            <a:r>
              <a:rPr lang="en-US" sz="2200"/>
              <a:t>What is the training about?</a:t>
            </a:r>
          </a:p>
          <a:p>
            <a:pPr lvl="1"/>
            <a:r>
              <a:rPr lang="en-US" sz="2200"/>
              <a:t>Why is the training being conducted?</a:t>
            </a:r>
          </a:p>
        </p:txBody>
      </p:sp>
      <p:sp>
        <p:nvSpPr>
          <p:cNvPr id="18439"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1248818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r>
              <a:rPr lang="en-US" sz="4800" dirty="0"/>
              <a:t>Setting Training Objectives</a:t>
            </a:r>
          </a:p>
        </p:txBody>
      </p:sp>
      <p:sp>
        <p:nvSpPr>
          <p:cNvPr id="19459" name="Content Placeholder 2"/>
          <p:cNvSpPr>
            <a:spLocks noGrp="1"/>
          </p:cNvSpPr>
          <p:nvPr>
            <p:ph idx="1"/>
          </p:nvPr>
        </p:nvSpPr>
        <p:spPr/>
        <p:txBody>
          <a:bodyPr>
            <a:normAutofit lnSpcReduction="10000"/>
          </a:bodyPr>
          <a:lstStyle/>
          <a:p>
            <a:r>
              <a:rPr lang="en-US" sz="2400"/>
              <a:t>Objective: The results that the participants will be able to perform at the end of the training. </a:t>
            </a:r>
          </a:p>
          <a:p>
            <a:pPr>
              <a:buFontTx/>
              <a:buNone/>
            </a:pPr>
            <a:endParaRPr lang="en-US" sz="1200"/>
          </a:p>
          <a:p>
            <a:pPr lvl="1"/>
            <a:r>
              <a:rPr lang="en-US" sz="2200"/>
              <a:t>Provides a focus for training design.</a:t>
            </a:r>
          </a:p>
          <a:p>
            <a:pPr lvl="1"/>
            <a:r>
              <a:rPr lang="en-US" sz="2200"/>
              <a:t>Tells participants what they should know at the end of the program.</a:t>
            </a:r>
          </a:p>
          <a:p>
            <a:pPr lvl="1"/>
            <a:r>
              <a:rPr lang="en-US" sz="2200"/>
              <a:t>Assists in knowledge and skills transfer.</a:t>
            </a:r>
          </a:p>
          <a:p>
            <a:pPr lvl="1"/>
            <a:r>
              <a:rPr lang="en-US" sz="2200"/>
              <a:t>Establishes parameters for evaluation.</a:t>
            </a:r>
          </a:p>
          <a:p>
            <a:endParaRPr lang="en-US"/>
          </a:p>
        </p:txBody>
      </p:sp>
      <p:sp>
        <p:nvSpPr>
          <p:cNvPr id="19463"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3769716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Autofit/>
          </a:bodyPr>
          <a:lstStyle/>
          <a:p>
            <a:r>
              <a:rPr lang="en-US" sz="4800" dirty="0" smtClean="0">
                <a:cs typeface="Arial" charset="0"/>
              </a:rPr>
              <a:t>Pros and Cons of </a:t>
            </a:r>
            <a:r>
              <a:rPr lang="en-US" sz="4800" dirty="0">
                <a:cs typeface="Arial" charset="0"/>
              </a:rPr>
              <a:t>Training Methods</a:t>
            </a:r>
          </a:p>
        </p:txBody>
      </p:sp>
      <p:graphicFrame>
        <p:nvGraphicFramePr>
          <p:cNvPr id="27683" name="Group 35"/>
          <p:cNvGraphicFramePr>
            <a:graphicFrameLocks noGrp="1"/>
          </p:cNvGraphicFramePr>
          <p:nvPr>
            <p:ph idx="1"/>
            <p:extLst>
              <p:ext uri="{D42A27DB-BD31-4B8C-83A1-F6EECF244321}">
                <p14:modId xmlns:p14="http://schemas.microsoft.com/office/powerpoint/2010/main" val="3638522371"/>
              </p:ext>
            </p:extLst>
          </p:nvPr>
        </p:nvGraphicFramePr>
        <p:xfrm>
          <a:off x="800102" y="2084388"/>
          <a:ext cx="7543799" cy="3992880"/>
        </p:xfrm>
        <a:graphic>
          <a:graphicData uri="http://schemas.openxmlformats.org/drawingml/2006/table">
            <a:tbl>
              <a:tblPr/>
              <a:tblGrid>
                <a:gridCol w="2657946"/>
                <a:gridCol w="2371253"/>
                <a:gridCol w="2514600"/>
              </a:tblGrid>
              <a:tr h="3508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2800" b="1" i="0" u="none" strike="noStrike" cap="none" normalizeH="0" baseline="0">
                          <a:ln>
                            <a:noFill/>
                          </a:ln>
                          <a:solidFill>
                            <a:srgbClr val="000066"/>
                          </a:solidFill>
                          <a:effectLst/>
                          <a:latin typeface="+mn-lt"/>
                          <a:ea typeface="ＭＳ Ｐゴシック" charset="0"/>
                        </a:rPr>
                        <a:t>Method</a:t>
                      </a:r>
                    </a:p>
                  </a:txBody>
                  <a:tcPr marL="82576" marR="825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2800" b="1" i="0" u="none" strike="noStrike" cap="none" normalizeH="0" baseline="0">
                          <a:ln>
                            <a:noFill/>
                          </a:ln>
                          <a:solidFill>
                            <a:srgbClr val="000066"/>
                          </a:solidFill>
                          <a:effectLst/>
                          <a:latin typeface="+mn-lt"/>
                          <a:ea typeface="ＭＳ Ｐゴシック" charset="0"/>
                        </a:rPr>
                        <a:t>Pros</a:t>
                      </a:r>
                    </a:p>
                  </a:txBody>
                  <a:tcPr marL="82576" marR="825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2800" b="1" i="0" u="none" strike="noStrike" cap="none" normalizeH="0" baseline="0">
                          <a:ln>
                            <a:noFill/>
                          </a:ln>
                          <a:solidFill>
                            <a:srgbClr val="000066"/>
                          </a:solidFill>
                          <a:effectLst/>
                          <a:latin typeface="+mn-lt"/>
                          <a:ea typeface="ＭＳ Ｐゴシック" charset="0"/>
                        </a:rPr>
                        <a:t>Cons</a:t>
                      </a:r>
                    </a:p>
                  </a:txBody>
                  <a:tcPr marL="82576" marR="825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7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Demonstration</a:t>
                      </a:r>
                    </a:p>
                  </a:txBody>
                  <a:tcPr marL="82576" marR="825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Opportunity to provide feedback.</a:t>
                      </a:r>
                    </a:p>
                  </a:txBody>
                  <a:tcPr marL="82576" marR="825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Does not involve everyone.</a:t>
                      </a:r>
                    </a:p>
                  </a:txBody>
                  <a:tcPr marL="82576" marR="825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Role play</a:t>
                      </a:r>
                    </a:p>
                  </a:txBody>
                  <a:tcPr marL="82576" marR="825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Good practice for participants and involvement.</a:t>
                      </a:r>
                    </a:p>
                  </a:txBody>
                  <a:tcPr marL="82576" marR="825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May be dominated by a few participants.</a:t>
                      </a:r>
                    </a:p>
                  </a:txBody>
                  <a:tcPr marL="82576" marR="825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7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Lecture</a:t>
                      </a:r>
                    </a:p>
                  </a:txBody>
                  <a:tcPr marL="82576" marR="825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Good for high content if presenter is good.</a:t>
                      </a:r>
                    </a:p>
                  </a:txBody>
                  <a:tcPr marL="82576" marR="825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Passive and not stimulating.</a:t>
                      </a:r>
                    </a:p>
                  </a:txBody>
                  <a:tcPr marL="82576" marR="825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7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Case study</a:t>
                      </a:r>
                    </a:p>
                  </a:txBody>
                  <a:tcPr marL="82576" marR="825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Good focus and high involvement.</a:t>
                      </a:r>
                    </a:p>
                  </a:txBody>
                  <a:tcPr marL="82576" marR="825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a:ln>
                            <a:noFill/>
                          </a:ln>
                          <a:solidFill>
                            <a:srgbClr val="000066"/>
                          </a:solidFill>
                          <a:effectLst/>
                          <a:latin typeface="+mn-lt"/>
                          <a:ea typeface="ＭＳ Ｐゴシック" charset="0"/>
                        </a:rPr>
                        <a:t>May be dominated by a few participants.</a:t>
                      </a:r>
                    </a:p>
                  </a:txBody>
                  <a:tcPr marL="82576" marR="825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7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Panel discussion</a:t>
                      </a:r>
                    </a:p>
                  </a:txBody>
                  <a:tcPr marL="82576" marR="8257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High content and variety of perspectives.</a:t>
                      </a:r>
                    </a:p>
                  </a:txBody>
                  <a:tcPr marL="82576" marR="825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0"/>
                        <a:buNone/>
                        <a:tabLst/>
                      </a:pPr>
                      <a:r>
                        <a:rPr kumimoji="0" lang="en-US" sz="1800" b="0" i="0" u="none" strike="noStrike" cap="none" normalizeH="0" baseline="0" dirty="0">
                          <a:ln>
                            <a:noFill/>
                          </a:ln>
                          <a:solidFill>
                            <a:srgbClr val="000066"/>
                          </a:solidFill>
                          <a:effectLst/>
                          <a:latin typeface="+mn-lt"/>
                          <a:ea typeface="ＭＳ Ｐゴシック" charset="0"/>
                        </a:rPr>
                        <a:t>Low learner involvement.</a:t>
                      </a:r>
                    </a:p>
                  </a:txBody>
                  <a:tcPr marL="82576" marR="825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684" name="Footer Placeholder 3"/>
          <p:cNvSpPr txBox="1">
            <a:spLocks noGrp="1"/>
          </p:cNvSpPr>
          <p:nvPr/>
        </p:nvSpPr>
        <p:spPr bwMode="auto">
          <a:xfrm>
            <a:off x="3124200" y="645795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120534326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Autofit/>
          </a:bodyPr>
          <a:lstStyle/>
          <a:p>
            <a:r>
              <a:rPr lang="en-US" sz="4800" dirty="0">
                <a:cs typeface="Arial" charset="0"/>
              </a:rPr>
              <a:t>Pros and Cons of </a:t>
            </a:r>
            <a:r>
              <a:rPr lang="en-US" sz="4800" dirty="0" smtClean="0">
                <a:cs typeface="Arial" charset="0"/>
              </a:rPr>
              <a:t>Training </a:t>
            </a:r>
            <a:r>
              <a:rPr lang="en-US" sz="4800" dirty="0">
                <a:cs typeface="Arial" charset="0"/>
              </a:rPr>
              <a:t>Activities</a:t>
            </a:r>
          </a:p>
        </p:txBody>
      </p:sp>
      <p:graphicFrame>
        <p:nvGraphicFramePr>
          <p:cNvPr id="30755" name="Group 35"/>
          <p:cNvGraphicFramePr>
            <a:graphicFrameLocks noGrp="1"/>
          </p:cNvGraphicFramePr>
          <p:nvPr>
            <p:ph idx="1"/>
            <p:extLst>
              <p:ext uri="{D42A27DB-BD31-4B8C-83A1-F6EECF244321}">
                <p14:modId xmlns:p14="http://schemas.microsoft.com/office/powerpoint/2010/main" val="1162265766"/>
              </p:ext>
            </p:extLst>
          </p:nvPr>
        </p:nvGraphicFramePr>
        <p:xfrm>
          <a:off x="800100" y="2084389"/>
          <a:ext cx="7543799" cy="4354836"/>
        </p:xfrm>
        <a:graphic>
          <a:graphicData uri="http://schemas.openxmlformats.org/drawingml/2006/table">
            <a:tbl>
              <a:tblPr/>
              <a:tblGrid>
                <a:gridCol w="1776264"/>
                <a:gridCol w="3190725"/>
                <a:gridCol w="2576810"/>
              </a:tblGrid>
              <a:tr h="34756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1" i="0" u="none" strike="noStrike" cap="none" normalizeH="0" baseline="0">
                          <a:ln>
                            <a:noFill/>
                          </a:ln>
                          <a:solidFill>
                            <a:srgbClr val="000066"/>
                          </a:solidFill>
                          <a:effectLst/>
                          <a:latin typeface="+mn-lt"/>
                          <a:ea typeface="ＭＳ Ｐゴシック" charset="0"/>
                          <a:cs typeface="Arial" charset="0"/>
                        </a:rPr>
                        <a:t>Method</a:t>
                      </a:r>
                    </a:p>
                  </a:txBody>
                  <a:tcPr marL="35241" marR="352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1" i="0" u="none" strike="noStrike" cap="none" normalizeH="0" baseline="0">
                          <a:ln>
                            <a:noFill/>
                          </a:ln>
                          <a:solidFill>
                            <a:srgbClr val="000066"/>
                          </a:solidFill>
                          <a:effectLst/>
                          <a:latin typeface="+mn-lt"/>
                          <a:ea typeface="ＭＳ Ｐゴシック" charset="0"/>
                          <a:cs typeface="Arial" charset="0"/>
                        </a:rPr>
                        <a:t>Pros</a:t>
                      </a:r>
                    </a:p>
                  </a:txBody>
                  <a:tcPr marL="35241" marR="352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1" i="0" u="none" strike="noStrike" cap="none" normalizeH="0" baseline="0">
                          <a:ln>
                            <a:noFill/>
                          </a:ln>
                          <a:solidFill>
                            <a:srgbClr val="000066"/>
                          </a:solidFill>
                          <a:effectLst/>
                          <a:latin typeface="+mn-lt"/>
                          <a:ea typeface="ＭＳ Ｐゴシック" charset="0"/>
                          <a:cs typeface="Arial" charset="0"/>
                        </a:rPr>
                        <a:t>Cons</a:t>
                      </a:r>
                    </a:p>
                  </a:txBody>
                  <a:tcPr marL="35241" marR="352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92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Field trips</a:t>
                      </a:r>
                    </a:p>
                  </a:txBody>
                  <a:tcPr marL="35241" marR="352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Allow for sensory perception.</a:t>
                      </a:r>
                    </a:p>
                  </a:txBody>
                  <a:tcPr marL="35241" marR="352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Needs prior preparation.</a:t>
                      </a:r>
                    </a:p>
                  </a:txBody>
                  <a:tcPr marL="35241" marR="352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6751">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Small group tasks</a:t>
                      </a:r>
                    </a:p>
                  </a:txBody>
                  <a:tcPr marL="35241" marR="352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Highly participatory and task oriented.</a:t>
                      </a:r>
                    </a:p>
                  </a:txBody>
                  <a:tcPr marL="35241" marR="352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May be dominated by a few participants.</a:t>
                      </a:r>
                    </a:p>
                  </a:txBody>
                  <a:tcPr marL="35241" marR="352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57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Video or film</a:t>
                      </a:r>
                    </a:p>
                  </a:txBody>
                  <a:tcPr marL="35241" marR="352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Good focus and pre-designed.</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May enhance content.</a:t>
                      </a:r>
                    </a:p>
                  </a:txBody>
                  <a:tcPr marL="35241" marR="352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Little participant interaction.</a:t>
                      </a:r>
                    </a:p>
                  </a:txBody>
                  <a:tcPr marL="35241" marR="352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6751">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Large group discussion</a:t>
                      </a:r>
                    </a:p>
                  </a:txBody>
                  <a:tcPr marL="35241" marR="352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Highly energizing and high participation.</a:t>
                      </a:r>
                    </a:p>
                  </a:txBody>
                  <a:tcPr marL="35241" marR="352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May be dominated by a few participants.</a:t>
                      </a:r>
                    </a:p>
                  </a:txBody>
                  <a:tcPr marL="35241" marR="352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82281">
                <a:tc>
                  <a:txBody>
                    <a:bodyPr/>
                    <a:lstStyle/>
                    <a:p>
                      <a:pPr marL="0" marR="0" lvl="0" indent="0" algn="l" defTabSz="914400" rtl="0" eaLnBrk="1" fontAlgn="base" latinLnBrk="0" hangingPunct="1">
                        <a:lnSpc>
                          <a:spcPct val="120000"/>
                        </a:lnSpc>
                        <a:spcBef>
                          <a:spcPct val="20000"/>
                        </a:spcBef>
                        <a:spcAft>
                          <a:spcPct val="0"/>
                        </a:spcAft>
                        <a:buClr>
                          <a:schemeClr val="hlink"/>
                        </a:buClr>
                        <a:buSzPct val="110000"/>
                        <a:buFont typeface="Wingdings" charset="0"/>
                        <a:buNone/>
                        <a:tabLst/>
                      </a:pPr>
                      <a:r>
                        <a:rPr kumimoji="0" lang="en-US" sz="2000" b="0" i="0" u="none" strike="noStrike" cap="none" normalizeH="0" baseline="0">
                          <a:ln>
                            <a:noFill/>
                          </a:ln>
                          <a:solidFill>
                            <a:srgbClr val="000066"/>
                          </a:solidFill>
                          <a:effectLst/>
                          <a:latin typeface="+mn-lt"/>
                          <a:ea typeface="ＭＳ Ｐゴシック" charset="0"/>
                          <a:cs typeface="Arial" charset="0"/>
                        </a:rPr>
                        <a:t>Fishbowl activities</a:t>
                      </a:r>
                      <a:r>
                        <a:rPr kumimoji="0" lang="en-US" sz="2000" b="0" i="1" u="none" strike="noStrike" cap="none" normalizeH="0" baseline="0">
                          <a:ln>
                            <a:noFill/>
                          </a:ln>
                          <a:solidFill>
                            <a:srgbClr val="000066"/>
                          </a:solidFill>
                          <a:effectLst/>
                          <a:latin typeface="+mn-lt"/>
                          <a:ea typeface="ＭＳ Ｐゴシック" charset="0"/>
                          <a:cs typeface="Arial" charset="0"/>
                        </a:rPr>
                        <a:t> </a:t>
                      </a:r>
                      <a:endParaRPr kumimoji="0" lang="en-US" sz="2000" b="0" i="0" u="none" strike="noStrike" cap="none" normalizeH="0" baseline="0">
                        <a:ln>
                          <a:noFill/>
                        </a:ln>
                        <a:solidFill>
                          <a:srgbClr val="000066"/>
                        </a:solidFill>
                        <a:effectLst/>
                        <a:latin typeface="+mn-lt"/>
                        <a:ea typeface="ＭＳ Ｐゴシック" charset="0"/>
                        <a:cs typeface="Arial" charset="0"/>
                      </a:endParaRPr>
                    </a:p>
                  </a:txBody>
                  <a:tcPr marL="35241" marR="352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dirty="0">
                          <a:ln>
                            <a:noFill/>
                          </a:ln>
                          <a:solidFill>
                            <a:srgbClr val="000066"/>
                          </a:solidFill>
                          <a:effectLst/>
                          <a:latin typeface="+mn-lt"/>
                          <a:ea typeface="ＭＳ Ｐゴシック" charset="0"/>
                          <a:cs typeface="Arial" charset="0"/>
                        </a:rPr>
                        <a:t>Develops understanding of concepts and differing perspectives. </a:t>
                      </a:r>
                    </a:p>
                  </a:txBody>
                  <a:tcPr marL="35241" marR="3524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charset="0"/>
                        <a:buNone/>
                        <a:tabLst/>
                      </a:pPr>
                      <a:r>
                        <a:rPr kumimoji="0" lang="en-US" sz="2000" b="0" i="0" u="none" strike="noStrike" cap="none" normalizeH="0" baseline="0" dirty="0">
                          <a:ln>
                            <a:noFill/>
                          </a:ln>
                          <a:solidFill>
                            <a:srgbClr val="000066"/>
                          </a:solidFill>
                          <a:effectLst/>
                          <a:latin typeface="+mn-lt"/>
                          <a:ea typeface="ＭＳ Ｐゴシック" charset="0"/>
                          <a:cs typeface="Arial" charset="0"/>
                        </a:rPr>
                        <a:t>Limited active participation in activity.</a:t>
                      </a:r>
                    </a:p>
                  </a:txBody>
                  <a:tcPr marL="35241" marR="352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756" name="Footer Placeholder 3"/>
          <p:cNvSpPr txBox="1">
            <a:spLocks noGrp="1"/>
          </p:cNvSpPr>
          <p:nvPr/>
        </p:nvSpPr>
        <p:spPr bwMode="auto">
          <a:xfrm>
            <a:off x="3124200" y="649605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414098765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nchor="b"/>
          <a:lstStyle/>
          <a:p>
            <a:pPr algn="ctr"/>
            <a:r>
              <a:rPr lang="en-US" dirty="0" smtClean="0"/>
              <a:t>Discussion Question:</a:t>
            </a:r>
            <a:endParaRPr lang="en-US" dirty="0"/>
          </a:p>
        </p:txBody>
      </p:sp>
      <p:sp>
        <p:nvSpPr>
          <p:cNvPr id="5123" name="Rectangle 3"/>
          <p:cNvSpPr>
            <a:spLocks noGrp="1" noChangeArrowheads="1"/>
          </p:cNvSpPr>
          <p:nvPr>
            <p:ph idx="1"/>
          </p:nvPr>
        </p:nvSpPr>
        <p:spPr/>
        <p:txBody>
          <a:bodyPr/>
          <a:lstStyle/>
          <a:p>
            <a:r>
              <a:rPr lang="en-US"/>
              <a:t>Your sales director complains that her representatives are not making their monthly quotas. She is convinced they need more sales training to address this issue and asks you to design something by the end of the week. </a:t>
            </a:r>
          </a:p>
          <a:p>
            <a:pPr>
              <a:buFontTx/>
              <a:buNone/>
            </a:pPr>
            <a:endParaRPr lang="en-US"/>
          </a:p>
          <a:p>
            <a:r>
              <a:rPr lang="en-US"/>
              <a:t>What would you do?</a:t>
            </a:r>
          </a:p>
          <a:p>
            <a:endParaRPr lang="en-US"/>
          </a:p>
          <a:p>
            <a:pPr>
              <a:buFontTx/>
              <a:buNone/>
            </a:pPr>
            <a:endParaRPr lang="en-US"/>
          </a:p>
        </p:txBody>
      </p:sp>
    </p:spTree>
    <p:extLst>
      <p:ext uri="{BB962C8B-B14F-4D97-AF65-F5344CB8AC3E}">
        <p14:creationId xmlns:p14="http://schemas.microsoft.com/office/powerpoint/2010/main" val="1786512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 #</a:t>
            </a:r>
            <a:r>
              <a:rPr lang="en-US" dirty="0"/>
              <a:t>4</a:t>
            </a:r>
            <a:r>
              <a:rPr lang="en-US" dirty="0" smtClean="0"/>
              <a:t>:</a:t>
            </a:r>
            <a:endParaRPr lang="en-US" dirty="0"/>
          </a:p>
        </p:txBody>
      </p:sp>
      <p:sp>
        <p:nvSpPr>
          <p:cNvPr id="3" name="Content Placeholder 2"/>
          <p:cNvSpPr>
            <a:spLocks noGrp="1"/>
          </p:cNvSpPr>
          <p:nvPr>
            <p:ph type="body" idx="1"/>
          </p:nvPr>
        </p:nvSpPr>
        <p:spPr>
          <a:xfrm>
            <a:off x="941917" y="3413190"/>
            <a:ext cx="7270750" cy="1143000"/>
          </a:xfrm>
        </p:spPr>
        <p:txBody>
          <a:bodyPr>
            <a:noAutofit/>
          </a:bodyPr>
          <a:lstStyle/>
          <a:p>
            <a:r>
              <a:rPr lang="en-US" sz="2800" dirty="0" smtClean="0"/>
              <a:t>Plan for employee transfer of training/development</a:t>
            </a:r>
            <a:endParaRPr lang="en-US" sz="2800" dirty="0"/>
          </a:p>
        </p:txBody>
      </p:sp>
    </p:spTree>
    <p:extLst>
      <p:ext uri="{BB962C8B-B14F-4D97-AF65-F5344CB8AC3E}">
        <p14:creationId xmlns:p14="http://schemas.microsoft.com/office/powerpoint/2010/main" val="25635462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solidFill>
                  <a:srgbClr val="000066"/>
                </a:solidFill>
                <a:effectLst>
                  <a:outerShdw blurRad="38100" dist="38100" dir="2700000" algn="tl">
                    <a:srgbClr val="000000"/>
                  </a:outerShdw>
                </a:effectLst>
              </a:rPr>
              <a:t>Transfer of Training</a:t>
            </a:r>
          </a:p>
        </p:txBody>
      </p:sp>
      <p:sp>
        <p:nvSpPr>
          <p:cNvPr id="77827" name="Rectangle 3"/>
          <p:cNvSpPr>
            <a:spLocks noGrp="1" noChangeArrowheads="1"/>
          </p:cNvSpPr>
          <p:nvPr>
            <p:ph idx="1"/>
          </p:nvPr>
        </p:nvSpPr>
        <p:spPr>
          <a:xfrm>
            <a:off x="1097280" y="2084294"/>
            <a:ext cx="6949440" cy="4133032"/>
          </a:xfrm>
        </p:spPr>
        <p:txBody>
          <a:bodyPr>
            <a:normAutofit/>
          </a:bodyPr>
          <a:lstStyle/>
          <a:p>
            <a:pPr>
              <a:spcBef>
                <a:spcPct val="50000"/>
              </a:spcBef>
            </a:pPr>
            <a:r>
              <a:rPr lang="en-US" sz="2400" dirty="0"/>
              <a:t>Transfer of training should be part of an organization</a:t>
            </a:r>
            <a:r>
              <a:rPr lang="ja-JP" altLang="en-US" sz="2400" dirty="0">
                <a:latin typeface="Arial"/>
              </a:rPr>
              <a:t>’</a:t>
            </a:r>
            <a:r>
              <a:rPr lang="en-US" sz="2400" dirty="0"/>
              <a:t>s overall strategic plan so that skills are transferred back to the job.</a:t>
            </a:r>
            <a:endParaRPr lang="en-US" sz="2400" b="1" dirty="0"/>
          </a:p>
          <a:p>
            <a:pPr>
              <a:spcBef>
                <a:spcPct val="50000"/>
              </a:spcBef>
            </a:pPr>
            <a:endParaRPr lang="en-US" sz="2400" dirty="0" smtClean="0"/>
          </a:p>
          <a:p>
            <a:pPr>
              <a:spcBef>
                <a:spcPct val="50000"/>
              </a:spcBef>
            </a:pPr>
            <a:r>
              <a:rPr lang="en-US" sz="2400" dirty="0" smtClean="0"/>
              <a:t>Blockage </a:t>
            </a:r>
            <a:r>
              <a:rPr lang="en-US" sz="2400" dirty="0"/>
              <a:t>of the transfer of training</a:t>
            </a:r>
            <a:r>
              <a:rPr lang="en-US" sz="2400" b="1" dirty="0"/>
              <a:t> </a:t>
            </a:r>
            <a:r>
              <a:rPr lang="en-US" sz="2400" dirty="0"/>
              <a:t>is a serious impediment to making training effective.</a:t>
            </a:r>
            <a:r>
              <a:rPr lang="en-US" dirty="0"/>
              <a:t> </a:t>
            </a:r>
          </a:p>
        </p:txBody>
      </p:sp>
    </p:spTree>
    <p:extLst>
      <p:ext uri="{BB962C8B-B14F-4D97-AF65-F5344CB8AC3E}">
        <p14:creationId xmlns:p14="http://schemas.microsoft.com/office/powerpoint/2010/main" val="328376568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fade">
                                      <p:cBhvr>
                                        <p:cTn id="7" dur="2000"/>
                                        <p:tgtEl>
                                          <p:spTgt spid="77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Effect transition="in" filter="wipe(left)">
                                      <p:cBhvr>
                                        <p:cTn id="12" dur="500"/>
                                        <p:tgtEl>
                                          <p:spTgt spid="778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animEffect transition="in" filter="wipe(left)">
                                      <p:cBhvr>
                                        <p:cTn id="17" dur="500"/>
                                        <p:tgtEl>
                                          <p:spTgt spid="778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7782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p:spPr>
        <p:txBody>
          <a:bodyPr/>
          <a:lstStyle/>
          <a:p>
            <a:r>
              <a:rPr lang="en-US" sz="3600">
                <a:solidFill>
                  <a:srgbClr val="000066"/>
                </a:solidFill>
                <a:effectLst>
                  <a:outerShdw blurRad="38100" dist="38100" dir="2700000" algn="tl">
                    <a:srgbClr val="000000"/>
                  </a:outerShdw>
                </a:effectLst>
              </a:rPr>
              <a:t>Factors That Increase the Likelihood That Training Will be Used on the Job</a:t>
            </a:r>
          </a:p>
        </p:txBody>
      </p:sp>
      <p:sp>
        <p:nvSpPr>
          <p:cNvPr id="2" name="Content Placeholder 1"/>
          <p:cNvSpPr>
            <a:spLocks noGrp="1"/>
          </p:cNvSpPr>
          <p:nvPr>
            <p:ph idx="1"/>
          </p:nvPr>
        </p:nvSpPr>
        <p:spPr/>
        <p:txBody>
          <a:bodyPr/>
          <a:lstStyle/>
          <a:p>
            <a:endParaRPr lang="en-US"/>
          </a:p>
        </p:txBody>
      </p:sp>
      <p:sp>
        <p:nvSpPr>
          <p:cNvPr id="20" name="Slide Number Placeholder 3"/>
          <p:cNvSpPr>
            <a:spLocks noGrp="1"/>
          </p:cNvSpPr>
          <p:nvPr>
            <p:ph type="sldNum" sz="quarter" idx="12"/>
          </p:nvPr>
        </p:nvSpPr>
        <p:spPr/>
        <p:txBody>
          <a:bodyPr/>
          <a:lstStyle/>
          <a:p>
            <a:r>
              <a:rPr lang="en-US"/>
              <a:t>9-</a:t>
            </a:r>
            <a:fld id="{C67133F1-693E-9245-9621-6BB2656702DA}" type="slidenum">
              <a:rPr lang="en-US"/>
              <a:pPr/>
              <a:t>22</a:t>
            </a:fld>
            <a:endParaRPr lang="en-US"/>
          </a:p>
        </p:txBody>
      </p:sp>
      <p:sp>
        <p:nvSpPr>
          <p:cNvPr id="37892" name="Line 4"/>
          <p:cNvSpPr>
            <a:spLocks noChangeShapeType="1"/>
          </p:cNvSpPr>
          <p:nvPr/>
        </p:nvSpPr>
        <p:spPr bwMode="auto">
          <a:xfrm>
            <a:off x="4557713" y="2509838"/>
            <a:ext cx="0" cy="379412"/>
          </a:xfrm>
          <a:prstGeom prst="line">
            <a:avLst/>
          </a:prstGeom>
          <a:noFill/>
          <a:ln w="38100">
            <a:solidFill>
              <a:srgbClr val="FF0000"/>
            </a:solidFill>
            <a:round/>
            <a:headEnd type="none" w="sm" len="sm"/>
            <a:tailEnd type="stealth" w="med"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893" name="Line 5"/>
          <p:cNvSpPr>
            <a:spLocks noChangeShapeType="1"/>
          </p:cNvSpPr>
          <p:nvPr/>
        </p:nvSpPr>
        <p:spPr bwMode="auto">
          <a:xfrm>
            <a:off x="4557713" y="3443288"/>
            <a:ext cx="0" cy="379412"/>
          </a:xfrm>
          <a:prstGeom prst="line">
            <a:avLst/>
          </a:prstGeom>
          <a:noFill/>
          <a:ln w="38100">
            <a:solidFill>
              <a:srgbClr val="FF0000"/>
            </a:solidFill>
            <a:round/>
            <a:headEnd type="none" w="sm" len="sm"/>
            <a:tailEnd type="stealth" w="med"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894" name="Line 6"/>
          <p:cNvSpPr>
            <a:spLocks noChangeShapeType="1"/>
          </p:cNvSpPr>
          <p:nvPr/>
        </p:nvSpPr>
        <p:spPr bwMode="auto">
          <a:xfrm>
            <a:off x="4572000" y="4343400"/>
            <a:ext cx="0" cy="379413"/>
          </a:xfrm>
          <a:prstGeom prst="line">
            <a:avLst/>
          </a:prstGeom>
          <a:noFill/>
          <a:ln w="38100">
            <a:solidFill>
              <a:srgbClr val="FF0000"/>
            </a:solidFill>
            <a:round/>
            <a:headEnd type="none" w="sm" len="sm"/>
            <a:tailEnd type="stealth" w="med"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895" name="Line 7"/>
          <p:cNvSpPr>
            <a:spLocks noChangeShapeType="1"/>
          </p:cNvSpPr>
          <p:nvPr/>
        </p:nvSpPr>
        <p:spPr bwMode="auto">
          <a:xfrm>
            <a:off x="4572000" y="5295900"/>
            <a:ext cx="0" cy="379413"/>
          </a:xfrm>
          <a:prstGeom prst="line">
            <a:avLst/>
          </a:prstGeom>
          <a:noFill/>
          <a:ln w="38100">
            <a:solidFill>
              <a:srgbClr val="FF0000"/>
            </a:solidFill>
            <a:round/>
            <a:headEnd type="none" w="sm" len="sm"/>
            <a:tailEnd type="stealth" w="med"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897" name="Text Box 9"/>
          <p:cNvSpPr txBox="1">
            <a:spLocks noChangeArrowheads="1"/>
          </p:cNvSpPr>
          <p:nvPr/>
        </p:nvSpPr>
        <p:spPr bwMode="auto">
          <a:xfrm>
            <a:off x="3724275" y="1982788"/>
            <a:ext cx="1695450" cy="514350"/>
          </a:xfrm>
          <a:prstGeom prst="rect">
            <a:avLst/>
          </a:prstGeom>
          <a:solidFill>
            <a:srgbClr val="FFFFCC"/>
          </a:solidFill>
          <a:ln w="25400" cap="sq">
            <a:solidFill>
              <a:schemeClr val="tx1"/>
            </a:solidFill>
            <a:miter lim="800000"/>
            <a:headEnd type="none" w="sm" len="sm"/>
            <a:tailEnd type="none" w="sm" len="sm"/>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en-US" sz="2600" b="1">
                <a:solidFill>
                  <a:srgbClr val="000066"/>
                </a:solidFill>
              </a:rPr>
              <a:t>Theory</a:t>
            </a:r>
          </a:p>
        </p:txBody>
      </p:sp>
      <p:grpSp>
        <p:nvGrpSpPr>
          <p:cNvPr id="37908" name="Group 20"/>
          <p:cNvGrpSpPr>
            <a:grpSpLocks/>
          </p:cNvGrpSpPr>
          <p:nvPr/>
        </p:nvGrpSpPr>
        <p:grpSpPr bwMode="auto">
          <a:xfrm>
            <a:off x="2881313" y="2700338"/>
            <a:ext cx="3352800" cy="692150"/>
            <a:chOff x="1824" y="1584"/>
            <a:chExt cx="2112" cy="528"/>
          </a:xfrm>
        </p:grpSpPr>
        <p:sp>
          <p:nvSpPr>
            <p:cNvPr id="37898" name="Rectangle 10"/>
            <p:cNvSpPr>
              <a:spLocks noChangeArrowheads="1"/>
            </p:cNvSpPr>
            <p:nvPr/>
          </p:nvSpPr>
          <p:spPr bwMode="auto">
            <a:xfrm>
              <a:off x="2016" y="1776"/>
              <a:ext cx="1776" cy="336"/>
            </a:xfrm>
            <a:prstGeom prst="rect">
              <a:avLst/>
            </a:prstGeom>
            <a:solidFill>
              <a:srgbClr val="FFFFCC"/>
            </a:solidFill>
            <a:ln w="25400" cap="sq">
              <a:solidFill>
                <a:schemeClr val="tx1"/>
              </a:solidFill>
              <a:miter lim="800000"/>
              <a:headEnd type="none" w="sm" len="sm"/>
              <a:tailEnd type="none" w="sm" len="sm"/>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3" name="Rectangle 15"/>
            <p:cNvSpPr>
              <a:spLocks noChangeArrowheads="1"/>
            </p:cNvSpPr>
            <p:nvPr/>
          </p:nvSpPr>
          <p:spPr bwMode="auto">
            <a:xfrm>
              <a:off x="1824" y="1584"/>
              <a:ext cx="2112"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lgn="ctr">
                <a:lnSpc>
                  <a:spcPct val="160000"/>
                </a:lnSpc>
                <a:buClr>
                  <a:schemeClr val="tx1"/>
                </a:buClr>
                <a:buSzPct val="110000"/>
              </a:pPr>
              <a:r>
                <a:rPr lang="en-US" sz="2600" b="1">
                  <a:solidFill>
                    <a:srgbClr val="000066"/>
                  </a:solidFill>
                </a:rPr>
                <a:t>Demonstration</a:t>
              </a:r>
            </a:p>
          </p:txBody>
        </p:sp>
      </p:grpSp>
      <p:grpSp>
        <p:nvGrpSpPr>
          <p:cNvPr id="37909" name="Group 21"/>
          <p:cNvGrpSpPr>
            <a:grpSpLocks/>
          </p:cNvGrpSpPr>
          <p:nvPr/>
        </p:nvGrpSpPr>
        <p:grpSpPr bwMode="auto">
          <a:xfrm>
            <a:off x="2286000" y="3633788"/>
            <a:ext cx="4572000" cy="709612"/>
            <a:chOff x="1440" y="2076"/>
            <a:chExt cx="2880" cy="516"/>
          </a:xfrm>
        </p:grpSpPr>
        <p:sp>
          <p:nvSpPr>
            <p:cNvPr id="37899" name="Rectangle 11"/>
            <p:cNvSpPr>
              <a:spLocks noChangeArrowheads="1"/>
            </p:cNvSpPr>
            <p:nvPr/>
          </p:nvSpPr>
          <p:spPr bwMode="auto">
            <a:xfrm>
              <a:off x="1584" y="2256"/>
              <a:ext cx="2592" cy="336"/>
            </a:xfrm>
            <a:prstGeom prst="rect">
              <a:avLst/>
            </a:prstGeom>
            <a:solidFill>
              <a:srgbClr val="FFFFCC"/>
            </a:solidFill>
            <a:ln w="25400" cap="sq">
              <a:solidFill>
                <a:schemeClr val="tx1"/>
              </a:solidFill>
              <a:miter lim="800000"/>
              <a:headEnd type="none" w="sm" len="sm"/>
              <a:tailEnd type="none" w="sm" len="sm"/>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4" name="Rectangle 16"/>
            <p:cNvSpPr>
              <a:spLocks noChangeArrowheads="1"/>
            </p:cNvSpPr>
            <p:nvPr/>
          </p:nvSpPr>
          <p:spPr bwMode="auto">
            <a:xfrm>
              <a:off x="1440" y="2076"/>
              <a:ext cx="2880"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lgn="ctr">
                <a:lnSpc>
                  <a:spcPct val="160000"/>
                </a:lnSpc>
                <a:buClr>
                  <a:schemeClr val="tx1"/>
                </a:buClr>
                <a:buSzPct val="110000"/>
              </a:pPr>
              <a:r>
                <a:rPr lang="en-US" sz="2600" b="1">
                  <a:solidFill>
                    <a:srgbClr val="000066"/>
                  </a:solidFill>
                </a:rPr>
                <a:t>Practice or Simulation</a:t>
              </a:r>
            </a:p>
          </p:txBody>
        </p:sp>
      </p:grpSp>
      <p:grpSp>
        <p:nvGrpSpPr>
          <p:cNvPr id="37910" name="Group 22"/>
          <p:cNvGrpSpPr>
            <a:grpSpLocks/>
          </p:cNvGrpSpPr>
          <p:nvPr/>
        </p:nvGrpSpPr>
        <p:grpSpPr bwMode="auto">
          <a:xfrm>
            <a:off x="1143000" y="4533900"/>
            <a:ext cx="6858000" cy="762000"/>
            <a:chOff x="720" y="2592"/>
            <a:chExt cx="4320" cy="528"/>
          </a:xfrm>
        </p:grpSpPr>
        <p:sp>
          <p:nvSpPr>
            <p:cNvPr id="37900" name="Rectangle 12"/>
            <p:cNvSpPr>
              <a:spLocks noChangeArrowheads="1"/>
            </p:cNvSpPr>
            <p:nvPr/>
          </p:nvSpPr>
          <p:spPr bwMode="auto">
            <a:xfrm>
              <a:off x="912" y="2736"/>
              <a:ext cx="3936" cy="384"/>
            </a:xfrm>
            <a:prstGeom prst="rect">
              <a:avLst/>
            </a:prstGeom>
            <a:solidFill>
              <a:srgbClr val="FFFFCC"/>
            </a:solidFill>
            <a:ln w="25400" cap="sq">
              <a:solidFill>
                <a:schemeClr val="tx1"/>
              </a:solidFill>
              <a:miter lim="800000"/>
              <a:headEnd type="none" w="sm" len="sm"/>
              <a:tailEnd type="none" w="sm" len="sm"/>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5" name="Rectangle 17"/>
            <p:cNvSpPr>
              <a:spLocks noChangeArrowheads="1"/>
            </p:cNvSpPr>
            <p:nvPr/>
          </p:nvSpPr>
          <p:spPr bwMode="auto">
            <a:xfrm>
              <a:off x="720" y="2592"/>
              <a:ext cx="4320"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lgn="ctr">
                <a:lnSpc>
                  <a:spcPct val="160000"/>
                </a:lnSpc>
                <a:buClr>
                  <a:schemeClr val="tx1"/>
                </a:buClr>
                <a:buSzPct val="110000"/>
              </a:pPr>
              <a:r>
                <a:rPr lang="en-US" sz="2600" b="1">
                  <a:solidFill>
                    <a:srgbClr val="000066"/>
                  </a:solidFill>
                </a:rPr>
                <a:t>Practice on the Job with Feedback</a:t>
              </a:r>
            </a:p>
          </p:txBody>
        </p:sp>
      </p:grpSp>
      <p:grpSp>
        <p:nvGrpSpPr>
          <p:cNvPr id="37911" name="Group 23"/>
          <p:cNvGrpSpPr>
            <a:grpSpLocks/>
          </p:cNvGrpSpPr>
          <p:nvPr/>
        </p:nvGrpSpPr>
        <p:grpSpPr bwMode="auto">
          <a:xfrm>
            <a:off x="990600" y="5486400"/>
            <a:ext cx="7162800" cy="762000"/>
            <a:chOff x="624" y="3072"/>
            <a:chExt cx="4512" cy="576"/>
          </a:xfrm>
        </p:grpSpPr>
        <p:sp>
          <p:nvSpPr>
            <p:cNvPr id="37901" name="Rectangle 13"/>
            <p:cNvSpPr>
              <a:spLocks noChangeArrowheads="1"/>
            </p:cNvSpPr>
            <p:nvPr/>
          </p:nvSpPr>
          <p:spPr bwMode="auto">
            <a:xfrm>
              <a:off x="912" y="3216"/>
              <a:ext cx="3936" cy="384"/>
            </a:xfrm>
            <a:prstGeom prst="rect">
              <a:avLst/>
            </a:prstGeom>
            <a:solidFill>
              <a:srgbClr val="FFFFCC"/>
            </a:solidFill>
            <a:ln w="25400" cap="sq">
              <a:solidFill>
                <a:schemeClr val="tx1"/>
              </a:solidFill>
              <a:miter lim="800000"/>
              <a:headEnd type="none" w="sm" len="sm"/>
              <a:tailEnd type="none" w="sm" len="sm"/>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6" name="Rectangle 18"/>
            <p:cNvSpPr>
              <a:spLocks noChangeArrowheads="1"/>
            </p:cNvSpPr>
            <p:nvPr/>
          </p:nvSpPr>
          <p:spPr bwMode="auto">
            <a:xfrm>
              <a:off x="624" y="3072"/>
              <a:ext cx="4512" cy="5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lgn="ctr">
                <a:lnSpc>
                  <a:spcPct val="160000"/>
                </a:lnSpc>
                <a:buClr>
                  <a:schemeClr val="tx1"/>
                </a:buClr>
                <a:buSzPct val="110000"/>
              </a:pPr>
              <a:r>
                <a:rPr lang="en-US" sz="2600" b="1">
                  <a:solidFill>
                    <a:srgbClr val="000066"/>
                  </a:solidFill>
                </a:rPr>
                <a:t>Practice on the Job with Coaching</a:t>
              </a:r>
            </a:p>
          </p:txBody>
        </p:sp>
      </p:grpSp>
    </p:spTree>
    <p:extLst>
      <p:ext uri="{BB962C8B-B14F-4D97-AF65-F5344CB8AC3E}">
        <p14:creationId xmlns:p14="http://schemas.microsoft.com/office/powerpoint/2010/main" val="1700758256"/>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7897"/>
                                        </p:tgtEl>
                                        <p:attrNameLst>
                                          <p:attrName>style.visibility</p:attrName>
                                        </p:attrNameLst>
                                      </p:cBhvr>
                                      <p:to>
                                        <p:strVal val="visible"/>
                                      </p:to>
                                    </p:set>
                                    <p:animEffect transition="in" filter="strips(downRight)">
                                      <p:cBhvr>
                                        <p:cTn id="7" dur="500"/>
                                        <p:tgtEl>
                                          <p:spTgt spid="37897"/>
                                        </p:tgtEl>
                                      </p:cBhvr>
                                    </p:animEffect>
                                  </p:childTnLst>
                                </p:cTn>
                              </p:par>
                            </p:childTnLst>
                          </p:cTn>
                        </p:par>
                        <p:par>
                          <p:cTn id="8" fill="hold" nodeType="afterGroup">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37892"/>
                                        </p:tgtEl>
                                        <p:attrNameLst>
                                          <p:attrName>style.visibility</p:attrName>
                                        </p:attrNameLst>
                                      </p:cBhvr>
                                      <p:to>
                                        <p:strVal val="visible"/>
                                      </p:to>
                                    </p:set>
                                    <p:animEffect transition="in" filter="slide(fromTop)">
                                      <p:cBhvr>
                                        <p:cTn id="11" dur="500"/>
                                        <p:tgtEl>
                                          <p:spTgt spid="3789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8" presetClass="entr" presetSubtype="6" fill="hold" nodeType="clickEffect">
                                  <p:stCondLst>
                                    <p:cond delay="0"/>
                                  </p:stCondLst>
                                  <p:childTnLst>
                                    <p:set>
                                      <p:cBhvr>
                                        <p:cTn id="15" dur="1" fill="hold">
                                          <p:stCondLst>
                                            <p:cond delay="0"/>
                                          </p:stCondLst>
                                        </p:cTn>
                                        <p:tgtEl>
                                          <p:spTgt spid="37908"/>
                                        </p:tgtEl>
                                        <p:attrNameLst>
                                          <p:attrName>style.visibility</p:attrName>
                                        </p:attrNameLst>
                                      </p:cBhvr>
                                      <p:to>
                                        <p:strVal val="visible"/>
                                      </p:to>
                                    </p:set>
                                    <p:animEffect transition="in" filter="strips(downRight)">
                                      <p:cBhvr>
                                        <p:cTn id="16" dur="500"/>
                                        <p:tgtEl>
                                          <p:spTgt spid="37908"/>
                                        </p:tgtEl>
                                      </p:cBhvr>
                                    </p:animEffect>
                                  </p:childTnLst>
                                </p:cTn>
                              </p:par>
                            </p:childTnLst>
                          </p:cTn>
                        </p:par>
                        <p:par>
                          <p:cTn id="17" fill="hold" nodeType="afterGroup">
                            <p:stCondLst>
                              <p:cond delay="500"/>
                            </p:stCondLst>
                            <p:childTnLst>
                              <p:par>
                                <p:cTn id="18" presetID="12" presetClass="entr" presetSubtype="1" fill="hold" grpId="0" nodeType="afterEffect">
                                  <p:stCondLst>
                                    <p:cond delay="0"/>
                                  </p:stCondLst>
                                  <p:childTnLst>
                                    <p:set>
                                      <p:cBhvr>
                                        <p:cTn id="19" dur="1" fill="hold">
                                          <p:stCondLst>
                                            <p:cond delay="0"/>
                                          </p:stCondLst>
                                        </p:cTn>
                                        <p:tgtEl>
                                          <p:spTgt spid="37893"/>
                                        </p:tgtEl>
                                        <p:attrNameLst>
                                          <p:attrName>style.visibility</p:attrName>
                                        </p:attrNameLst>
                                      </p:cBhvr>
                                      <p:to>
                                        <p:strVal val="visible"/>
                                      </p:to>
                                    </p:set>
                                    <p:animEffect transition="in" filter="slide(fromTop)">
                                      <p:cBhvr>
                                        <p:cTn id="20" dur="500"/>
                                        <p:tgtEl>
                                          <p:spTgt spid="3789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6" fill="hold" nodeType="clickEffect">
                                  <p:stCondLst>
                                    <p:cond delay="0"/>
                                  </p:stCondLst>
                                  <p:childTnLst>
                                    <p:set>
                                      <p:cBhvr>
                                        <p:cTn id="24" dur="1" fill="hold">
                                          <p:stCondLst>
                                            <p:cond delay="0"/>
                                          </p:stCondLst>
                                        </p:cTn>
                                        <p:tgtEl>
                                          <p:spTgt spid="37909"/>
                                        </p:tgtEl>
                                        <p:attrNameLst>
                                          <p:attrName>style.visibility</p:attrName>
                                        </p:attrNameLst>
                                      </p:cBhvr>
                                      <p:to>
                                        <p:strVal val="visible"/>
                                      </p:to>
                                    </p:set>
                                    <p:animEffect transition="in" filter="strips(downRight)">
                                      <p:cBhvr>
                                        <p:cTn id="25" dur="500"/>
                                        <p:tgtEl>
                                          <p:spTgt spid="37909"/>
                                        </p:tgtEl>
                                      </p:cBhvr>
                                    </p:animEffect>
                                  </p:childTnLst>
                                </p:cTn>
                              </p:par>
                            </p:childTnLst>
                          </p:cTn>
                        </p:par>
                        <p:par>
                          <p:cTn id="26" fill="hold" nodeType="afterGroup">
                            <p:stCondLst>
                              <p:cond delay="500"/>
                            </p:stCondLst>
                            <p:childTnLst>
                              <p:par>
                                <p:cTn id="27" presetID="12" presetClass="entr" presetSubtype="1" fill="hold" grpId="0" nodeType="afterEffect">
                                  <p:stCondLst>
                                    <p:cond delay="0"/>
                                  </p:stCondLst>
                                  <p:childTnLst>
                                    <p:set>
                                      <p:cBhvr>
                                        <p:cTn id="28" dur="1" fill="hold">
                                          <p:stCondLst>
                                            <p:cond delay="0"/>
                                          </p:stCondLst>
                                        </p:cTn>
                                        <p:tgtEl>
                                          <p:spTgt spid="37894"/>
                                        </p:tgtEl>
                                        <p:attrNameLst>
                                          <p:attrName>style.visibility</p:attrName>
                                        </p:attrNameLst>
                                      </p:cBhvr>
                                      <p:to>
                                        <p:strVal val="visible"/>
                                      </p:to>
                                    </p:set>
                                    <p:animEffect transition="in" filter="slide(fromTop)">
                                      <p:cBhvr>
                                        <p:cTn id="29" dur="500"/>
                                        <p:tgtEl>
                                          <p:spTgt spid="3789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8" presetClass="entr" presetSubtype="6" fill="hold" nodeType="clickEffect">
                                  <p:stCondLst>
                                    <p:cond delay="0"/>
                                  </p:stCondLst>
                                  <p:childTnLst>
                                    <p:set>
                                      <p:cBhvr>
                                        <p:cTn id="33" dur="1" fill="hold">
                                          <p:stCondLst>
                                            <p:cond delay="0"/>
                                          </p:stCondLst>
                                        </p:cTn>
                                        <p:tgtEl>
                                          <p:spTgt spid="37910"/>
                                        </p:tgtEl>
                                        <p:attrNameLst>
                                          <p:attrName>style.visibility</p:attrName>
                                        </p:attrNameLst>
                                      </p:cBhvr>
                                      <p:to>
                                        <p:strVal val="visible"/>
                                      </p:to>
                                    </p:set>
                                    <p:animEffect transition="in" filter="strips(downRight)">
                                      <p:cBhvr>
                                        <p:cTn id="34" dur="500"/>
                                        <p:tgtEl>
                                          <p:spTgt spid="37910"/>
                                        </p:tgtEl>
                                      </p:cBhvr>
                                    </p:animEffect>
                                  </p:childTnLst>
                                </p:cTn>
                              </p:par>
                            </p:childTnLst>
                          </p:cTn>
                        </p:par>
                        <p:par>
                          <p:cTn id="35" fill="hold" nodeType="afterGroup">
                            <p:stCondLst>
                              <p:cond delay="500"/>
                            </p:stCondLst>
                            <p:childTnLst>
                              <p:par>
                                <p:cTn id="36" presetID="12" presetClass="entr" presetSubtype="1" fill="hold" grpId="0" nodeType="afterEffect">
                                  <p:stCondLst>
                                    <p:cond delay="0"/>
                                  </p:stCondLst>
                                  <p:childTnLst>
                                    <p:set>
                                      <p:cBhvr>
                                        <p:cTn id="37" dur="1" fill="hold">
                                          <p:stCondLst>
                                            <p:cond delay="0"/>
                                          </p:stCondLst>
                                        </p:cTn>
                                        <p:tgtEl>
                                          <p:spTgt spid="37895"/>
                                        </p:tgtEl>
                                        <p:attrNameLst>
                                          <p:attrName>style.visibility</p:attrName>
                                        </p:attrNameLst>
                                      </p:cBhvr>
                                      <p:to>
                                        <p:strVal val="visible"/>
                                      </p:to>
                                    </p:set>
                                    <p:animEffect transition="in" filter="slide(fromTop)">
                                      <p:cBhvr>
                                        <p:cTn id="38" dur="500"/>
                                        <p:tgtEl>
                                          <p:spTgt spid="3789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8" presetClass="entr" presetSubtype="6" fill="hold" nodeType="clickEffect">
                                  <p:stCondLst>
                                    <p:cond delay="0"/>
                                  </p:stCondLst>
                                  <p:childTnLst>
                                    <p:set>
                                      <p:cBhvr>
                                        <p:cTn id="42" dur="1" fill="hold">
                                          <p:stCondLst>
                                            <p:cond delay="0"/>
                                          </p:stCondLst>
                                        </p:cTn>
                                        <p:tgtEl>
                                          <p:spTgt spid="37911"/>
                                        </p:tgtEl>
                                        <p:attrNameLst>
                                          <p:attrName>style.visibility</p:attrName>
                                        </p:attrNameLst>
                                      </p:cBhvr>
                                      <p:to>
                                        <p:strVal val="visible"/>
                                      </p:to>
                                    </p:set>
                                    <p:animEffect transition="in" filter="strips(downRight)">
                                      <p:cBhvr>
                                        <p:cTn id="43" dur="500"/>
                                        <p:tgtEl>
                                          <p:spTgt spid="379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animBg="1"/>
      <p:bldP spid="37893" grpId="0" animBg="1"/>
      <p:bldP spid="37894" grpId="0" animBg="1"/>
      <p:bldP spid="37895" grpId="0" animBg="1"/>
      <p:bldP spid="37897"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normAutofit/>
          </a:bodyPr>
          <a:lstStyle/>
          <a:p>
            <a:pPr defTabSz="809625"/>
            <a:r>
              <a:rPr lang="en-US" sz="4800" dirty="0"/>
              <a:t>Training Transfer Model</a:t>
            </a:r>
          </a:p>
        </p:txBody>
      </p:sp>
      <p:sp>
        <p:nvSpPr>
          <p:cNvPr id="32" name="Footer Placeholder 2"/>
          <p:cNvSpPr>
            <a:spLocks noGrp="1"/>
          </p:cNvSpPr>
          <p:nvPr>
            <p:ph type="ftr" sz="quarter" idx="11"/>
          </p:nvPr>
        </p:nvSpPr>
        <p:spPr/>
        <p:txBody>
          <a:bodyPr/>
          <a:lstStyle/>
          <a:p>
            <a:r>
              <a:rPr lang="en-US"/>
              <a:t>©</a:t>
            </a:r>
            <a:r>
              <a:rPr lang="en-US" baseline="0"/>
              <a:t>SHRM 2008</a:t>
            </a:r>
          </a:p>
        </p:txBody>
      </p:sp>
      <p:sp>
        <p:nvSpPr>
          <p:cNvPr id="33" name="Slide Number Placeholder 3"/>
          <p:cNvSpPr>
            <a:spLocks noGrp="1"/>
          </p:cNvSpPr>
          <p:nvPr>
            <p:ph type="sldNum" sz="quarter" idx="12"/>
          </p:nvPr>
        </p:nvSpPr>
        <p:spPr/>
        <p:txBody>
          <a:bodyPr/>
          <a:lstStyle/>
          <a:p>
            <a:fld id="{E6F38DC6-4DCF-9B40-A50F-2345F2C61670}" type="slidenum">
              <a:rPr lang="en-US"/>
              <a:pPr/>
              <a:t>23</a:t>
            </a:fld>
            <a:endParaRPr lang="en-US"/>
          </a:p>
        </p:txBody>
      </p:sp>
      <p:sp>
        <p:nvSpPr>
          <p:cNvPr id="150550" name="Text Box 22"/>
          <p:cNvSpPr txBox="1">
            <a:spLocks noChangeArrowheads="1"/>
          </p:cNvSpPr>
          <p:nvPr/>
        </p:nvSpPr>
        <p:spPr bwMode="auto">
          <a:xfrm>
            <a:off x="1828800" y="5711825"/>
            <a:ext cx="691515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l" eaLnBrk="1" hangingPunct="1">
              <a:spcBef>
                <a:spcPct val="50000"/>
              </a:spcBef>
            </a:pPr>
            <a:r>
              <a:rPr lang="en-US" sz="1400"/>
              <a:t>Based in part on Salas, Cannon-Bowers, Rhodenizer, &amp; Bowers, 1999 &amp; Baldwin &amp; Ford, 1988.</a:t>
            </a:r>
          </a:p>
        </p:txBody>
      </p:sp>
      <p:grpSp>
        <p:nvGrpSpPr>
          <p:cNvPr id="150559" name="Group 31"/>
          <p:cNvGrpSpPr>
            <a:grpSpLocks/>
          </p:cNvGrpSpPr>
          <p:nvPr/>
        </p:nvGrpSpPr>
        <p:grpSpPr bwMode="auto">
          <a:xfrm>
            <a:off x="1277530" y="2003838"/>
            <a:ext cx="6705600" cy="3657600"/>
            <a:chOff x="528" y="1008"/>
            <a:chExt cx="5088" cy="2688"/>
          </a:xfrm>
        </p:grpSpPr>
        <p:sp>
          <p:nvSpPr>
            <p:cNvPr id="150531" name="Rectangle 3"/>
            <p:cNvSpPr>
              <a:spLocks noChangeArrowheads="1"/>
            </p:cNvSpPr>
            <p:nvPr/>
          </p:nvSpPr>
          <p:spPr bwMode="auto">
            <a:xfrm>
              <a:off x="538" y="1979"/>
              <a:ext cx="1690" cy="805"/>
            </a:xfrm>
            <a:prstGeom prst="rect">
              <a:avLst/>
            </a:prstGeom>
            <a:solidFill>
              <a:srgbClr val="ECC500"/>
            </a:solidFill>
            <a:ln w="12700">
              <a:solidFill>
                <a:schemeClr val="tx1"/>
              </a:solidFill>
              <a:miter lim="800000"/>
              <a:headEnd/>
              <a:tailEnd/>
            </a:ln>
            <a:effectLst>
              <a:outerShdw blurRad="63500" dist="107763" dir="8100000" algn="ctr" rotWithShape="0">
                <a:schemeClr val="bg2">
                  <a:alpha val="74998"/>
                </a:schemeClr>
              </a:outerShdw>
            </a:effectLst>
          </p:spPr>
          <p:txBody>
            <a:bodyPr wrap="none" anchor="ctr"/>
            <a:lstStyle/>
            <a:p>
              <a:endParaRPr lang="en-US"/>
            </a:p>
          </p:txBody>
        </p:sp>
        <p:sp>
          <p:nvSpPr>
            <p:cNvPr id="150532" name="Rectangle 4"/>
            <p:cNvSpPr>
              <a:spLocks noChangeArrowheads="1"/>
            </p:cNvSpPr>
            <p:nvPr/>
          </p:nvSpPr>
          <p:spPr bwMode="auto">
            <a:xfrm>
              <a:off x="542" y="2949"/>
              <a:ext cx="1666" cy="747"/>
            </a:xfrm>
            <a:prstGeom prst="rect">
              <a:avLst/>
            </a:prstGeom>
            <a:solidFill>
              <a:srgbClr val="ECC500"/>
            </a:solidFill>
            <a:ln w="12700">
              <a:solidFill>
                <a:schemeClr val="tx1"/>
              </a:solidFill>
              <a:miter lim="800000"/>
              <a:headEnd/>
              <a:tailEnd/>
            </a:ln>
            <a:effectLst>
              <a:outerShdw blurRad="63500" dist="107763" dir="8100000" algn="ctr" rotWithShape="0">
                <a:schemeClr val="bg2">
                  <a:alpha val="74998"/>
                </a:schemeClr>
              </a:outerShdw>
            </a:effectLst>
          </p:spPr>
          <p:txBody>
            <a:bodyPr wrap="none" anchor="ctr"/>
            <a:lstStyle/>
            <a:p>
              <a:endParaRPr lang="en-US"/>
            </a:p>
          </p:txBody>
        </p:sp>
        <p:sp>
          <p:nvSpPr>
            <p:cNvPr id="150533" name="Rectangle 5"/>
            <p:cNvSpPr>
              <a:spLocks noChangeArrowheads="1"/>
            </p:cNvSpPr>
            <p:nvPr/>
          </p:nvSpPr>
          <p:spPr bwMode="auto">
            <a:xfrm>
              <a:off x="534" y="1008"/>
              <a:ext cx="1690" cy="753"/>
            </a:xfrm>
            <a:prstGeom prst="rect">
              <a:avLst/>
            </a:prstGeom>
            <a:solidFill>
              <a:srgbClr val="ECC500"/>
            </a:solidFill>
            <a:ln w="12700">
              <a:solidFill>
                <a:schemeClr val="tx1"/>
              </a:solidFill>
              <a:miter lim="800000"/>
              <a:headEnd/>
              <a:tailEnd/>
            </a:ln>
            <a:effectLst>
              <a:outerShdw blurRad="63500" dist="107763" dir="8100000" algn="ctr" rotWithShape="0">
                <a:schemeClr val="bg2">
                  <a:alpha val="74998"/>
                </a:schemeClr>
              </a:outerShdw>
            </a:effectLst>
          </p:spPr>
          <p:txBody>
            <a:bodyPr wrap="none" anchor="ctr"/>
            <a:lstStyle/>
            <a:p>
              <a:endParaRPr lang="en-US"/>
            </a:p>
          </p:txBody>
        </p:sp>
        <p:sp>
          <p:nvSpPr>
            <p:cNvPr id="150534" name="Rectangle 6"/>
            <p:cNvSpPr>
              <a:spLocks noChangeArrowheads="1"/>
            </p:cNvSpPr>
            <p:nvPr/>
          </p:nvSpPr>
          <p:spPr bwMode="auto">
            <a:xfrm>
              <a:off x="2640" y="2160"/>
              <a:ext cx="824" cy="432"/>
            </a:xfrm>
            <a:prstGeom prst="rect">
              <a:avLst/>
            </a:prstGeom>
            <a:solidFill>
              <a:srgbClr val="ECC500"/>
            </a:solidFill>
            <a:ln w="12700">
              <a:solidFill>
                <a:schemeClr val="tx1"/>
              </a:solidFill>
              <a:miter lim="800000"/>
              <a:headEnd/>
              <a:tailEnd/>
            </a:ln>
            <a:effectLst>
              <a:outerShdw blurRad="63500" dist="107763" dir="8100000" algn="ctr" rotWithShape="0">
                <a:schemeClr val="bg2">
                  <a:alpha val="74998"/>
                </a:schemeClr>
              </a:outerShdw>
            </a:effectLst>
          </p:spPr>
          <p:txBody>
            <a:bodyPr wrap="none" anchor="ctr"/>
            <a:lstStyle/>
            <a:p>
              <a:endParaRPr lang="en-US"/>
            </a:p>
          </p:txBody>
        </p:sp>
        <p:sp>
          <p:nvSpPr>
            <p:cNvPr id="150535" name="Rectangle 7"/>
            <p:cNvSpPr>
              <a:spLocks noChangeArrowheads="1"/>
            </p:cNvSpPr>
            <p:nvPr/>
          </p:nvSpPr>
          <p:spPr bwMode="auto">
            <a:xfrm>
              <a:off x="3792" y="2160"/>
              <a:ext cx="720" cy="480"/>
            </a:xfrm>
            <a:prstGeom prst="rect">
              <a:avLst/>
            </a:prstGeom>
            <a:solidFill>
              <a:srgbClr val="ECC500"/>
            </a:solidFill>
            <a:ln w="12700">
              <a:solidFill>
                <a:schemeClr val="tx1"/>
              </a:solidFill>
              <a:miter lim="800000"/>
              <a:headEnd/>
              <a:tailEnd/>
            </a:ln>
            <a:effectLst>
              <a:outerShdw blurRad="63500" dist="107763" dir="8100000" algn="ctr" rotWithShape="0">
                <a:schemeClr val="bg2">
                  <a:alpha val="74998"/>
                </a:schemeClr>
              </a:outerShdw>
            </a:effectLst>
          </p:spPr>
          <p:txBody>
            <a:bodyPr wrap="none" anchor="ctr"/>
            <a:lstStyle/>
            <a:p>
              <a:endParaRPr lang="en-US"/>
            </a:p>
          </p:txBody>
        </p:sp>
        <p:sp>
          <p:nvSpPr>
            <p:cNvPr id="150536" name="Line 8"/>
            <p:cNvSpPr>
              <a:spLocks noChangeShapeType="1"/>
            </p:cNvSpPr>
            <p:nvPr/>
          </p:nvSpPr>
          <p:spPr bwMode="auto">
            <a:xfrm>
              <a:off x="4128" y="1200"/>
              <a:ext cx="0" cy="960"/>
            </a:xfrm>
            <a:prstGeom prst="line">
              <a:avLst/>
            </a:prstGeom>
            <a:noFill/>
            <a:ln w="28575">
              <a:solidFill>
                <a:srgbClr val="009A0B"/>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37" name="Line 9"/>
            <p:cNvSpPr>
              <a:spLocks noChangeShapeType="1"/>
            </p:cNvSpPr>
            <p:nvPr/>
          </p:nvSpPr>
          <p:spPr bwMode="auto">
            <a:xfrm flipV="1">
              <a:off x="3072" y="2640"/>
              <a:ext cx="0" cy="432"/>
            </a:xfrm>
            <a:prstGeom prst="line">
              <a:avLst/>
            </a:prstGeom>
            <a:noFill/>
            <a:ln w="28575">
              <a:solidFill>
                <a:srgbClr val="009A0B"/>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38" name="Line 10"/>
            <p:cNvSpPr>
              <a:spLocks noChangeShapeType="1"/>
            </p:cNvSpPr>
            <p:nvPr/>
          </p:nvSpPr>
          <p:spPr bwMode="auto">
            <a:xfrm flipV="1">
              <a:off x="2256" y="2352"/>
              <a:ext cx="384" cy="1"/>
            </a:xfrm>
            <a:prstGeom prst="line">
              <a:avLst/>
            </a:prstGeom>
            <a:noFill/>
            <a:ln w="28575">
              <a:solidFill>
                <a:srgbClr val="009A0B"/>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39" name="Line 11"/>
            <p:cNvSpPr>
              <a:spLocks noChangeShapeType="1"/>
            </p:cNvSpPr>
            <p:nvPr/>
          </p:nvSpPr>
          <p:spPr bwMode="auto">
            <a:xfrm>
              <a:off x="3456" y="2352"/>
              <a:ext cx="336" cy="0"/>
            </a:xfrm>
            <a:prstGeom prst="line">
              <a:avLst/>
            </a:prstGeom>
            <a:noFill/>
            <a:ln w="28575">
              <a:solidFill>
                <a:srgbClr val="009A0B"/>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40" name="Text Box 12"/>
            <p:cNvSpPr txBox="1">
              <a:spLocks noChangeArrowheads="1"/>
            </p:cNvSpPr>
            <p:nvPr/>
          </p:nvSpPr>
          <p:spPr bwMode="auto">
            <a:xfrm>
              <a:off x="528" y="1008"/>
              <a:ext cx="1576" cy="2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spcBef>
                  <a:spcPct val="50000"/>
                </a:spcBef>
              </a:pPr>
              <a:r>
                <a:rPr lang="en-US" sz="1600" b="1" i="1">
                  <a:latin typeface="Arial Narrow" charset="0"/>
                </a:rPr>
                <a:t>Learner Characteristics</a:t>
              </a:r>
            </a:p>
          </p:txBody>
        </p:sp>
        <p:sp>
          <p:nvSpPr>
            <p:cNvPr id="150541" name="Text Box 13"/>
            <p:cNvSpPr txBox="1">
              <a:spLocks noChangeArrowheads="1"/>
            </p:cNvSpPr>
            <p:nvPr/>
          </p:nvSpPr>
          <p:spPr bwMode="auto">
            <a:xfrm>
              <a:off x="528" y="1968"/>
              <a:ext cx="1577" cy="2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spcBef>
                  <a:spcPct val="50000"/>
                </a:spcBef>
              </a:pPr>
              <a:r>
                <a:rPr lang="en-US" sz="1600" b="1" i="1">
                  <a:latin typeface="Arial Narrow" charset="0"/>
                </a:rPr>
                <a:t>Intervention Design</a:t>
              </a:r>
            </a:p>
          </p:txBody>
        </p:sp>
        <p:sp>
          <p:nvSpPr>
            <p:cNvPr id="150542" name="Text Box 14"/>
            <p:cNvSpPr txBox="1">
              <a:spLocks noChangeArrowheads="1"/>
            </p:cNvSpPr>
            <p:nvPr/>
          </p:nvSpPr>
          <p:spPr bwMode="auto">
            <a:xfrm>
              <a:off x="528" y="2929"/>
              <a:ext cx="1577" cy="2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spcBef>
                  <a:spcPct val="50000"/>
                </a:spcBef>
              </a:pPr>
              <a:r>
                <a:rPr lang="en-US" sz="1600" b="1" i="1">
                  <a:latin typeface="Arial Narrow" charset="0"/>
                </a:rPr>
                <a:t>Work Environment</a:t>
              </a:r>
            </a:p>
          </p:txBody>
        </p:sp>
        <p:sp>
          <p:nvSpPr>
            <p:cNvPr id="150543" name="Text Box 15"/>
            <p:cNvSpPr txBox="1">
              <a:spLocks noChangeArrowheads="1"/>
            </p:cNvSpPr>
            <p:nvPr/>
          </p:nvSpPr>
          <p:spPr bwMode="auto">
            <a:xfrm>
              <a:off x="576" y="1201"/>
              <a:ext cx="1584" cy="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spcBef>
                  <a:spcPct val="50000"/>
                </a:spcBef>
              </a:pPr>
              <a:r>
                <a:rPr lang="en-US" sz="1000" b="1">
                  <a:latin typeface="Arial Narrow" charset="0"/>
                </a:rPr>
                <a:t>-Cognitive Ability</a:t>
              </a:r>
            </a:p>
            <a:p>
              <a:pPr>
                <a:spcBef>
                  <a:spcPct val="50000"/>
                </a:spcBef>
              </a:pPr>
              <a:r>
                <a:rPr lang="en-US" sz="1000" b="1">
                  <a:latin typeface="Arial Narrow" charset="0"/>
                </a:rPr>
                <a:t>-Self-efficacy</a:t>
              </a:r>
            </a:p>
            <a:p>
              <a:pPr>
                <a:spcBef>
                  <a:spcPct val="50000"/>
                </a:spcBef>
              </a:pPr>
              <a:r>
                <a:rPr lang="en-US" sz="1000" b="1">
                  <a:latin typeface="Arial Narrow" charset="0"/>
                </a:rPr>
                <a:t>-Motivation (personality, job/career)</a:t>
              </a:r>
            </a:p>
          </p:txBody>
        </p:sp>
        <p:sp>
          <p:nvSpPr>
            <p:cNvPr id="150544" name="Text Box 16"/>
            <p:cNvSpPr txBox="1">
              <a:spLocks noChangeArrowheads="1"/>
            </p:cNvSpPr>
            <p:nvPr/>
          </p:nvSpPr>
          <p:spPr bwMode="auto">
            <a:xfrm>
              <a:off x="536" y="2176"/>
              <a:ext cx="1768" cy="5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lnSpc>
                  <a:spcPct val="70000"/>
                </a:lnSpc>
                <a:spcBef>
                  <a:spcPct val="50000"/>
                </a:spcBef>
              </a:pPr>
              <a:r>
                <a:rPr lang="en-US" sz="1000" b="1" dirty="0">
                  <a:latin typeface="Arial Narrow" charset="0"/>
                </a:rPr>
                <a:t>Development of Learning Goals</a:t>
              </a:r>
            </a:p>
            <a:p>
              <a:pPr>
                <a:lnSpc>
                  <a:spcPct val="70000"/>
                </a:lnSpc>
                <a:spcBef>
                  <a:spcPct val="50000"/>
                </a:spcBef>
              </a:pPr>
              <a:r>
                <a:rPr lang="en-US" sz="1000" b="1" dirty="0">
                  <a:latin typeface="Arial Narrow" charset="0"/>
                </a:rPr>
                <a:t>Adult Learning Principles</a:t>
              </a:r>
            </a:p>
            <a:p>
              <a:pPr>
                <a:lnSpc>
                  <a:spcPct val="70000"/>
                </a:lnSpc>
                <a:spcBef>
                  <a:spcPct val="50000"/>
                </a:spcBef>
              </a:pPr>
              <a:r>
                <a:rPr lang="en-US" sz="1000" b="1" dirty="0">
                  <a:latin typeface="Arial Narrow" charset="0"/>
                </a:rPr>
                <a:t>Instructional Methods &amp; Media </a:t>
              </a:r>
            </a:p>
            <a:p>
              <a:pPr>
                <a:lnSpc>
                  <a:spcPct val="70000"/>
                </a:lnSpc>
                <a:spcBef>
                  <a:spcPct val="50000"/>
                </a:spcBef>
              </a:pPr>
              <a:r>
                <a:rPr lang="en-US" sz="1000" b="1" dirty="0">
                  <a:latin typeface="Arial Narrow" charset="0"/>
                </a:rPr>
                <a:t>Self-Management Strategies</a:t>
              </a:r>
            </a:p>
          </p:txBody>
        </p:sp>
        <p:sp>
          <p:nvSpPr>
            <p:cNvPr id="150545" name="Text Box 17"/>
            <p:cNvSpPr txBox="1">
              <a:spLocks noChangeArrowheads="1"/>
            </p:cNvSpPr>
            <p:nvPr/>
          </p:nvSpPr>
          <p:spPr bwMode="auto">
            <a:xfrm>
              <a:off x="528" y="3120"/>
              <a:ext cx="1643" cy="5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lnSpc>
                  <a:spcPct val="70000"/>
                </a:lnSpc>
                <a:spcBef>
                  <a:spcPct val="50000"/>
                </a:spcBef>
              </a:pPr>
              <a:r>
                <a:rPr lang="en-US" sz="1000" b="1">
                  <a:latin typeface="Arial Narrow" charset="0"/>
                </a:rPr>
                <a:t>Strategic Link of Training</a:t>
              </a:r>
            </a:p>
            <a:p>
              <a:pPr>
                <a:lnSpc>
                  <a:spcPct val="70000"/>
                </a:lnSpc>
                <a:spcBef>
                  <a:spcPct val="50000"/>
                </a:spcBef>
              </a:pPr>
              <a:r>
                <a:rPr lang="en-US" sz="1000" b="1">
                  <a:latin typeface="Arial Narrow" charset="0"/>
                </a:rPr>
                <a:t>Org Climate &amp; Accountability</a:t>
              </a:r>
            </a:p>
            <a:p>
              <a:pPr>
                <a:lnSpc>
                  <a:spcPct val="70000"/>
                </a:lnSpc>
                <a:spcBef>
                  <a:spcPct val="50000"/>
                </a:spcBef>
              </a:pPr>
              <a:r>
                <a:rPr lang="en-US" sz="1000" b="1">
                  <a:latin typeface="Arial Narrow" charset="0"/>
                </a:rPr>
                <a:t>Opportunity to Perform</a:t>
              </a:r>
            </a:p>
            <a:p>
              <a:pPr>
                <a:lnSpc>
                  <a:spcPct val="70000"/>
                </a:lnSpc>
                <a:spcBef>
                  <a:spcPct val="50000"/>
                </a:spcBef>
              </a:pPr>
              <a:r>
                <a:rPr lang="en-US" sz="1000" b="1">
                  <a:latin typeface="Arial Narrow" charset="0"/>
                </a:rPr>
                <a:t>Technological Support</a:t>
              </a:r>
            </a:p>
          </p:txBody>
        </p:sp>
        <p:sp>
          <p:nvSpPr>
            <p:cNvPr id="150546" name="Text Box 18"/>
            <p:cNvSpPr txBox="1">
              <a:spLocks noChangeArrowheads="1"/>
            </p:cNvSpPr>
            <p:nvPr/>
          </p:nvSpPr>
          <p:spPr bwMode="auto">
            <a:xfrm>
              <a:off x="2688" y="2256"/>
              <a:ext cx="709" cy="2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lgn="ctr">
                <a:spcBef>
                  <a:spcPct val="50000"/>
                </a:spcBef>
              </a:pPr>
              <a:r>
                <a:rPr lang="en-US" sz="1600" b="1">
                  <a:latin typeface="Arial Narrow" charset="0"/>
                </a:rPr>
                <a:t>Learning</a:t>
              </a:r>
            </a:p>
          </p:txBody>
        </p:sp>
        <p:sp>
          <p:nvSpPr>
            <p:cNvPr id="150547" name="Text Box 19"/>
            <p:cNvSpPr txBox="1">
              <a:spLocks noChangeArrowheads="1"/>
            </p:cNvSpPr>
            <p:nvPr/>
          </p:nvSpPr>
          <p:spPr bwMode="auto">
            <a:xfrm>
              <a:off x="3744" y="2256"/>
              <a:ext cx="853" cy="27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236" tIns="51618" rIns="103236" bIns="51618">
              <a:spAutoFit/>
            </a:bodyPr>
            <a:lstStyle>
              <a:lvl1pPr algn="l" defTabSz="1031875">
                <a:defRPr>
                  <a:solidFill>
                    <a:schemeClr val="tx1"/>
                  </a:solidFill>
                  <a:latin typeface="Arial" charset="0"/>
                  <a:ea typeface="ＭＳ Ｐゴシック" charset="0"/>
                </a:defRPr>
              </a:lvl1pPr>
              <a:lvl2pPr marL="515938" algn="l" defTabSz="1031875">
                <a:defRPr>
                  <a:solidFill>
                    <a:schemeClr val="tx1"/>
                  </a:solidFill>
                  <a:latin typeface="Arial" charset="0"/>
                  <a:ea typeface="ＭＳ Ｐゴシック" charset="0"/>
                </a:defRPr>
              </a:lvl2pPr>
              <a:lvl3pPr marL="1031875" algn="l" defTabSz="1031875">
                <a:defRPr>
                  <a:solidFill>
                    <a:schemeClr val="tx1"/>
                  </a:solidFill>
                  <a:latin typeface="Arial" charset="0"/>
                  <a:ea typeface="ＭＳ Ｐゴシック" charset="0"/>
                </a:defRPr>
              </a:lvl3pPr>
              <a:lvl4pPr marL="1547813" algn="l" defTabSz="1031875">
                <a:defRPr>
                  <a:solidFill>
                    <a:schemeClr val="tx1"/>
                  </a:solidFill>
                  <a:latin typeface="Arial" charset="0"/>
                  <a:ea typeface="ＭＳ Ｐゴシック" charset="0"/>
                </a:defRPr>
              </a:lvl4pPr>
              <a:lvl5pPr marL="2065338" algn="l" defTabSz="1031875">
                <a:defRPr>
                  <a:solidFill>
                    <a:schemeClr val="tx1"/>
                  </a:solidFill>
                  <a:latin typeface="Arial" charset="0"/>
                  <a:ea typeface="ＭＳ Ｐゴシック" charset="0"/>
                </a:defRPr>
              </a:lvl5pPr>
              <a:lvl6pPr marL="2522538" defTabSz="1031875" fontAlgn="base">
                <a:spcBef>
                  <a:spcPct val="0"/>
                </a:spcBef>
                <a:spcAft>
                  <a:spcPct val="0"/>
                </a:spcAft>
                <a:defRPr>
                  <a:solidFill>
                    <a:schemeClr val="tx1"/>
                  </a:solidFill>
                  <a:latin typeface="Arial" charset="0"/>
                  <a:ea typeface="ＭＳ Ｐゴシック" charset="0"/>
                </a:defRPr>
              </a:lvl6pPr>
              <a:lvl7pPr marL="2979738" defTabSz="1031875" fontAlgn="base">
                <a:spcBef>
                  <a:spcPct val="0"/>
                </a:spcBef>
                <a:spcAft>
                  <a:spcPct val="0"/>
                </a:spcAft>
                <a:defRPr>
                  <a:solidFill>
                    <a:schemeClr val="tx1"/>
                  </a:solidFill>
                  <a:latin typeface="Arial" charset="0"/>
                  <a:ea typeface="ＭＳ Ｐゴシック" charset="0"/>
                </a:defRPr>
              </a:lvl7pPr>
              <a:lvl8pPr marL="3436938" defTabSz="1031875" fontAlgn="base">
                <a:spcBef>
                  <a:spcPct val="0"/>
                </a:spcBef>
                <a:spcAft>
                  <a:spcPct val="0"/>
                </a:spcAft>
                <a:defRPr>
                  <a:solidFill>
                    <a:schemeClr val="tx1"/>
                  </a:solidFill>
                  <a:latin typeface="Arial" charset="0"/>
                  <a:ea typeface="ＭＳ Ｐゴシック" charset="0"/>
                </a:defRPr>
              </a:lvl8pPr>
              <a:lvl9pPr marL="3894138" defTabSz="1031875" fontAlgn="base">
                <a:spcBef>
                  <a:spcPct val="0"/>
                </a:spcBef>
                <a:spcAft>
                  <a:spcPct val="0"/>
                </a:spcAft>
                <a:defRPr>
                  <a:solidFill>
                    <a:schemeClr val="tx1"/>
                  </a:solidFill>
                  <a:latin typeface="Arial" charset="0"/>
                  <a:ea typeface="ＭＳ Ｐゴシック" charset="0"/>
                </a:defRPr>
              </a:lvl9pPr>
            </a:lstStyle>
            <a:p>
              <a:pPr algn="ctr">
                <a:spcBef>
                  <a:spcPct val="50000"/>
                </a:spcBef>
              </a:pPr>
              <a:r>
                <a:rPr lang="en-US" sz="1800" b="1">
                  <a:latin typeface="Arial Narrow" charset="0"/>
                </a:rPr>
                <a:t>Transfer</a:t>
              </a:r>
            </a:p>
          </p:txBody>
        </p:sp>
        <p:sp>
          <p:nvSpPr>
            <p:cNvPr id="150548" name="Line 20"/>
            <p:cNvSpPr>
              <a:spLocks noChangeShapeType="1"/>
            </p:cNvSpPr>
            <p:nvPr/>
          </p:nvSpPr>
          <p:spPr bwMode="auto">
            <a:xfrm>
              <a:off x="1296" y="1776"/>
              <a:ext cx="0" cy="192"/>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49" name="Line 21"/>
            <p:cNvSpPr>
              <a:spLocks noChangeShapeType="1"/>
            </p:cNvSpPr>
            <p:nvPr/>
          </p:nvSpPr>
          <p:spPr bwMode="auto">
            <a:xfrm>
              <a:off x="1296" y="2784"/>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1" name="Line 23"/>
            <p:cNvSpPr>
              <a:spLocks noChangeShapeType="1"/>
            </p:cNvSpPr>
            <p:nvPr/>
          </p:nvSpPr>
          <p:spPr bwMode="auto">
            <a:xfrm>
              <a:off x="2256" y="1200"/>
              <a:ext cx="1872" cy="0"/>
            </a:xfrm>
            <a:prstGeom prst="line">
              <a:avLst/>
            </a:prstGeom>
            <a:noFill/>
            <a:ln w="28575">
              <a:solidFill>
                <a:srgbClr val="009A0B"/>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2" name="Line 24"/>
            <p:cNvSpPr>
              <a:spLocks noChangeShapeType="1"/>
            </p:cNvSpPr>
            <p:nvPr/>
          </p:nvSpPr>
          <p:spPr bwMode="auto">
            <a:xfrm>
              <a:off x="4512" y="2352"/>
              <a:ext cx="288" cy="0"/>
            </a:xfrm>
            <a:prstGeom prst="line">
              <a:avLst/>
            </a:prstGeom>
            <a:noFill/>
            <a:ln w="28575">
              <a:solidFill>
                <a:srgbClr val="009A0B"/>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3" name="Rectangle 25"/>
            <p:cNvSpPr>
              <a:spLocks noChangeArrowheads="1"/>
            </p:cNvSpPr>
            <p:nvPr/>
          </p:nvSpPr>
          <p:spPr bwMode="auto">
            <a:xfrm>
              <a:off x="4800" y="1872"/>
              <a:ext cx="816" cy="1152"/>
            </a:xfrm>
            <a:prstGeom prst="rect">
              <a:avLst/>
            </a:prstGeom>
            <a:solidFill>
              <a:srgbClr val="ECC500"/>
            </a:solidFill>
            <a:ln w="12700">
              <a:solidFill>
                <a:schemeClr val="tx1"/>
              </a:solidFill>
              <a:miter lim="800000"/>
              <a:headEnd/>
              <a:tailEnd/>
            </a:ln>
            <a:effectLst>
              <a:outerShdw blurRad="63500" dist="107763" dir="8100000" algn="ctr" rotWithShape="0">
                <a:schemeClr val="bg2">
                  <a:alpha val="74998"/>
                </a:schemeClr>
              </a:outerShdw>
            </a:effectLst>
          </p:spPr>
          <p:txBody>
            <a:bodyPr wrap="none" anchor="ctr"/>
            <a:lstStyle/>
            <a:p>
              <a:pPr eaLnBrk="1" hangingPunct="1"/>
              <a:r>
                <a:rPr lang="en-US" sz="1500" b="1">
                  <a:latin typeface="Arial Narrow" charset="0"/>
                </a:rPr>
                <a:t>Individual &amp;</a:t>
              </a:r>
            </a:p>
            <a:p>
              <a:pPr eaLnBrk="1" hangingPunct="1"/>
              <a:r>
                <a:rPr lang="en-US" sz="1500" b="1">
                  <a:latin typeface="Arial Narrow" charset="0"/>
                </a:rPr>
                <a:t>Organizational</a:t>
              </a:r>
            </a:p>
            <a:p>
              <a:pPr eaLnBrk="1" hangingPunct="1"/>
              <a:r>
                <a:rPr lang="en-US" sz="1500" b="1">
                  <a:latin typeface="Arial Narrow" charset="0"/>
                </a:rPr>
                <a:t>Performance</a:t>
              </a:r>
            </a:p>
          </p:txBody>
        </p:sp>
        <p:sp>
          <p:nvSpPr>
            <p:cNvPr id="150554" name="Line 26"/>
            <p:cNvSpPr>
              <a:spLocks noChangeShapeType="1"/>
            </p:cNvSpPr>
            <p:nvPr/>
          </p:nvSpPr>
          <p:spPr bwMode="auto">
            <a:xfrm>
              <a:off x="2256" y="1440"/>
              <a:ext cx="816" cy="0"/>
            </a:xfrm>
            <a:prstGeom prst="line">
              <a:avLst/>
            </a:prstGeom>
            <a:noFill/>
            <a:ln w="28575">
              <a:solidFill>
                <a:srgbClr val="33996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5" name="Line 27"/>
            <p:cNvSpPr>
              <a:spLocks noChangeShapeType="1"/>
            </p:cNvSpPr>
            <p:nvPr/>
          </p:nvSpPr>
          <p:spPr bwMode="auto">
            <a:xfrm>
              <a:off x="3072" y="1440"/>
              <a:ext cx="0" cy="720"/>
            </a:xfrm>
            <a:prstGeom prst="line">
              <a:avLst/>
            </a:prstGeom>
            <a:noFill/>
            <a:ln w="28575">
              <a:solidFill>
                <a:srgbClr val="008000"/>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6" name="Line 28"/>
            <p:cNvSpPr>
              <a:spLocks noChangeShapeType="1"/>
            </p:cNvSpPr>
            <p:nvPr/>
          </p:nvSpPr>
          <p:spPr bwMode="auto">
            <a:xfrm>
              <a:off x="2256" y="3072"/>
              <a:ext cx="816" cy="0"/>
            </a:xfrm>
            <a:prstGeom prst="line">
              <a:avLst/>
            </a:prstGeom>
            <a:noFill/>
            <a:ln w="28575">
              <a:solidFill>
                <a:srgbClr val="33996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7" name="Line 29"/>
            <p:cNvSpPr>
              <a:spLocks noChangeShapeType="1"/>
            </p:cNvSpPr>
            <p:nvPr/>
          </p:nvSpPr>
          <p:spPr bwMode="auto">
            <a:xfrm>
              <a:off x="2256" y="3360"/>
              <a:ext cx="1872" cy="0"/>
            </a:xfrm>
            <a:prstGeom prst="line">
              <a:avLst/>
            </a:prstGeom>
            <a:noFill/>
            <a:ln w="28575">
              <a:solidFill>
                <a:srgbClr val="009A0B"/>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50558" name="Line 30"/>
            <p:cNvSpPr>
              <a:spLocks noChangeShapeType="1"/>
            </p:cNvSpPr>
            <p:nvPr/>
          </p:nvSpPr>
          <p:spPr bwMode="auto">
            <a:xfrm flipV="1">
              <a:off x="4128" y="2688"/>
              <a:ext cx="0" cy="672"/>
            </a:xfrm>
            <a:prstGeom prst="line">
              <a:avLst/>
            </a:prstGeom>
            <a:noFill/>
            <a:ln w="28575">
              <a:solidFill>
                <a:srgbClr val="008000"/>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Tree>
    <p:extLst>
      <p:ext uri="{BB962C8B-B14F-4D97-AF65-F5344CB8AC3E}">
        <p14:creationId xmlns:p14="http://schemas.microsoft.com/office/powerpoint/2010/main" val="765605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noAutofit/>
          </a:bodyPr>
          <a:lstStyle/>
          <a:p>
            <a:r>
              <a:rPr lang="en-US" sz="4800" dirty="0"/>
              <a:t>Transfer Strategies Used </a:t>
            </a:r>
            <a:r>
              <a:rPr lang="en-US" sz="4800" b="1" dirty="0"/>
              <a:t>Before</a:t>
            </a:r>
            <a:r>
              <a:rPr lang="en-US" sz="4800" dirty="0"/>
              <a:t> Training</a:t>
            </a:r>
          </a:p>
        </p:txBody>
      </p:sp>
      <p:sp>
        <p:nvSpPr>
          <p:cNvPr id="216067" name="Rectangle 3"/>
          <p:cNvSpPr>
            <a:spLocks noGrp="1" noChangeArrowheads="1"/>
          </p:cNvSpPr>
          <p:nvPr>
            <p:ph idx="1"/>
          </p:nvPr>
        </p:nvSpPr>
        <p:spPr/>
        <p:txBody>
          <a:bodyPr/>
          <a:lstStyle/>
          <a:p>
            <a:r>
              <a:rPr lang="en-US"/>
              <a:t>Review training goals with manager and understand how learning will contribute to improved performance.</a:t>
            </a:r>
          </a:p>
          <a:p>
            <a:r>
              <a:rPr lang="en-US"/>
              <a:t>Review training content before the training session.</a:t>
            </a:r>
          </a:p>
          <a:p>
            <a:r>
              <a:rPr lang="en-US"/>
              <a:t>Use actual work issues or examples during training to support the </a:t>
            </a:r>
            <a:r>
              <a:rPr lang="ja-JP" altLang="en-US">
                <a:latin typeface="Arial"/>
              </a:rPr>
              <a:t>“</a:t>
            </a:r>
            <a:r>
              <a:rPr lang="en-US"/>
              <a:t>identical elements theory</a:t>
            </a:r>
            <a:r>
              <a:rPr lang="ja-JP" altLang="en-US">
                <a:latin typeface="Arial"/>
              </a:rPr>
              <a:t>”</a:t>
            </a:r>
            <a:r>
              <a:rPr lang="en-US"/>
              <a:t> of transfer.</a:t>
            </a:r>
          </a:p>
          <a:p>
            <a:endParaRPr lang="en-US"/>
          </a:p>
          <a:p>
            <a:endParaRPr lang="en-US"/>
          </a:p>
        </p:txBody>
      </p:sp>
      <p:sp>
        <p:nvSpPr>
          <p:cNvPr id="4" name="Footer Placeholder 3"/>
          <p:cNvSpPr>
            <a:spLocks noGrp="1"/>
          </p:cNvSpPr>
          <p:nvPr>
            <p:ph type="ftr" sz="quarter" idx="11"/>
          </p:nvPr>
        </p:nvSpPr>
        <p:spPr/>
        <p:txBody>
          <a:bodyPr/>
          <a:lstStyle/>
          <a:p>
            <a:r>
              <a:rPr lang="en-US"/>
              <a:t>©</a:t>
            </a:r>
            <a:r>
              <a:rPr lang="en-US" baseline="0"/>
              <a:t>SHRM 2008</a:t>
            </a:r>
          </a:p>
        </p:txBody>
      </p:sp>
    </p:spTree>
    <p:extLst>
      <p:ext uri="{BB962C8B-B14F-4D97-AF65-F5344CB8AC3E}">
        <p14:creationId xmlns:p14="http://schemas.microsoft.com/office/powerpoint/2010/main" val="19309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noAutofit/>
          </a:bodyPr>
          <a:lstStyle/>
          <a:p>
            <a:r>
              <a:rPr lang="en-US" sz="4800"/>
              <a:t>Transfer Strategies Used </a:t>
            </a:r>
            <a:r>
              <a:rPr lang="en-US" sz="4800" b="1"/>
              <a:t>During</a:t>
            </a:r>
            <a:r>
              <a:rPr lang="en-US" sz="4800"/>
              <a:t> Training</a:t>
            </a:r>
          </a:p>
        </p:txBody>
      </p:sp>
      <p:sp>
        <p:nvSpPr>
          <p:cNvPr id="217091" name="Rectangle 3"/>
          <p:cNvSpPr>
            <a:spLocks noGrp="1" noChangeArrowheads="1"/>
          </p:cNvSpPr>
          <p:nvPr>
            <p:ph idx="1"/>
          </p:nvPr>
        </p:nvSpPr>
        <p:spPr/>
        <p:txBody>
          <a:bodyPr/>
          <a:lstStyle/>
          <a:p>
            <a:r>
              <a:rPr lang="en-US" sz="2000"/>
              <a:t>Create a mnemonic device to help trainees remember key concepts (i.e., abbreviations or metaphors).</a:t>
            </a:r>
          </a:p>
          <a:p>
            <a:endParaRPr lang="en-US" sz="2000"/>
          </a:p>
          <a:p>
            <a:r>
              <a:rPr lang="en-US" sz="2000"/>
              <a:t>Have managers participate in training to show support for training program.</a:t>
            </a:r>
          </a:p>
          <a:p>
            <a:pPr>
              <a:buFontTx/>
              <a:buNone/>
            </a:pPr>
            <a:endParaRPr lang="en-US" sz="2000"/>
          </a:p>
          <a:p>
            <a:r>
              <a:rPr lang="en-US" sz="2000"/>
              <a:t>Have trainees complete action plans as a part of training program.</a:t>
            </a:r>
          </a:p>
          <a:p>
            <a:endParaRPr lang="en-US" sz="2000"/>
          </a:p>
          <a:p>
            <a:endParaRPr lang="en-US" sz="2000"/>
          </a:p>
        </p:txBody>
      </p:sp>
      <p:sp>
        <p:nvSpPr>
          <p:cNvPr id="4" name="Footer Placeholder 3"/>
          <p:cNvSpPr>
            <a:spLocks noGrp="1"/>
          </p:cNvSpPr>
          <p:nvPr>
            <p:ph type="ftr" sz="quarter" idx="11"/>
          </p:nvPr>
        </p:nvSpPr>
        <p:spPr/>
        <p:txBody>
          <a:bodyPr/>
          <a:lstStyle/>
          <a:p>
            <a:r>
              <a:rPr lang="en-US"/>
              <a:t>©</a:t>
            </a:r>
            <a:r>
              <a:rPr lang="en-US" baseline="0"/>
              <a:t>SHRM 2008</a:t>
            </a:r>
          </a:p>
        </p:txBody>
      </p:sp>
    </p:spTree>
    <p:extLst>
      <p:ext uri="{BB962C8B-B14F-4D97-AF65-F5344CB8AC3E}">
        <p14:creationId xmlns:p14="http://schemas.microsoft.com/office/powerpoint/2010/main" val="417900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noAutofit/>
          </a:bodyPr>
          <a:lstStyle/>
          <a:p>
            <a:r>
              <a:rPr lang="en-US" sz="4800" dirty="0"/>
              <a:t>Transfer Strategies Used </a:t>
            </a:r>
            <a:r>
              <a:rPr lang="en-US" sz="4800" b="1" dirty="0"/>
              <a:t>After</a:t>
            </a:r>
            <a:r>
              <a:rPr lang="en-US" sz="4800" dirty="0"/>
              <a:t> Training</a:t>
            </a:r>
          </a:p>
        </p:txBody>
      </p:sp>
      <p:sp>
        <p:nvSpPr>
          <p:cNvPr id="218115" name="Rectangle 3"/>
          <p:cNvSpPr>
            <a:spLocks noGrp="1" noChangeArrowheads="1"/>
          </p:cNvSpPr>
          <p:nvPr>
            <p:ph idx="1"/>
          </p:nvPr>
        </p:nvSpPr>
        <p:spPr/>
        <p:txBody>
          <a:bodyPr/>
          <a:lstStyle/>
          <a:p>
            <a:r>
              <a:rPr lang="en-US" sz="2000"/>
              <a:t>Provide trainees with opportunities to apply their new knowledge and skills on the job.</a:t>
            </a:r>
          </a:p>
          <a:p>
            <a:endParaRPr lang="en-US" sz="2000"/>
          </a:p>
          <a:p>
            <a:r>
              <a:rPr lang="en-US" sz="2000"/>
              <a:t>Talk with other trainees about how they are applying the training at work. </a:t>
            </a:r>
          </a:p>
          <a:p>
            <a:endParaRPr lang="en-US" sz="2000"/>
          </a:p>
          <a:p>
            <a:r>
              <a:rPr lang="en-US" sz="2000"/>
              <a:t>Discuss transfer behaviors during performance reviews. </a:t>
            </a:r>
          </a:p>
        </p:txBody>
      </p:sp>
      <p:sp>
        <p:nvSpPr>
          <p:cNvPr id="4" name="Footer Placeholder 3"/>
          <p:cNvSpPr>
            <a:spLocks noGrp="1"/>
          </p:cNvSpPr>
          <p:nvPr>
            <p:ph type="ftr" sz="quarter" idx="11"/>
          </p:nvPr>
        </p:nvSpPr>
        <p:spPr/>
        <p:txBody>
          <a:bodyPr/>
          <a:lstStyle/>
          <a:p>
            <a:r>
              <a:rPr lang="en-US"/>
              <a:t>©</a:t>
            </a:r>
            <a:r>
              <a:rPr lang="en-US" baseline="0"/>
              <a:t>SHRM 2008</a:t>
            </a:r>
          </a:p>
        </p:txBody>
      </p:sp>
    </p:spTree>
    <p:extLst>
      <p:ext uri="{BB962C8B-B14F-4D97-AF65-F5344CB8AC3E}">
        <p14:creationId xmlns:p14="http://schemas.microsoft.com/office/powerpoint/2010/main" val="3897533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normAutofit fontScale="90000"/>
          </a:bodyPr>
          <a:lstStyle/>
          <a:p>
            <a:pPr eaLnBrk="1" hangingPunct="1"/>
            <a:r>
              <a:rPr lang="en-US" dirty="0"/>
              <a:t>How Managers Can Support </a:t>
            </a:r>
            <a:r>
              <a:rPr lang="en-US" dirty="0" smtClean="0"/>
              <a:t>Training</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1640188"/>
              </p:ext>
            </p:extLst>
          </p:nvPr>
        </p:nvGraphicFramePr>
        <p:xfrm>
          <a:off x="602973" y="1981764"/>
          <a:ext cx="7966922" cy="4724400"/>
        </p:xfrm>
        <a:graphic>
          <a:graphicData uri="http://schemas.openxmlformats.org/drawingml/2006/table">
            <a:tbl>
              <a:tblPr/>
              <a:tblGrid>
                <a:gridCol w="7966922"/>
              </a:tblGrid>
              <a:tr h="609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a:ln>
                            <a:noFill/>
                          </a:ln>
                          <a:solidFill>
                            <a:srgbClr val="FFFFFF"/>
                          </a:solidFill>
                          <a:effectLst/>
                          <a:latin typeface="Calibri" charset="0"/>
                          <a:ea typeface="ＭＳ Ｐゴシック" charset="0"/>
                          <a:cs typeface="ＭＳ Ｐゴシック" charset="0"/>
                        </a:rPr>
                        <a:t>Understand the content.                                        </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Know how training relates.</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Evaluate employees on how they apply training.</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Calibri" charset="0"/>
                          <a:ea typeface="ＭＳ Ｐゴシック" charset="0"/>
                          <a:cs typeface="ＭＳ Ｐゴシック" charset="0"/>
                        </a:rPr>
                        <a:t>Support employees’ use of training on the job.</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Ensure they have equipment and technology to apply training.</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Prior to training, discuss how to use content.</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Explain why they have been asked to attend.</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Give feedback and recognize those who use content.</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Calibri" charset="0"/>
                          <a:ea typeface="ＭＳ Ｐゴシック" charset="0"/>
                          <a:cs typeface="ＭＳ Ｐゴシック" charset="0"/>
                        </a:rPr>
                        <a:t>Be a trainer.</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Calibri" charset="0"/>
                          <a:ea typeface="ＭＳ Ｐゴシック" charset="0"/>
                          <a:cs typeface="ＭＳ Ｐゴシック" charset="0"/>
                        </a:rPr>
                        <a:t>Give release time.</a:t>
                      </a:r>
                    </a:p>
                  </a:txBody>
                  <a:tcPr marL="79022" marR="790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extLst>
      <p:ext uri="{BB962C8B-B14F-4D97-AF65-F5344CB8AC3E}">
        <p14:creationId xmlns:p14="http://schemas.microsoft.com/office/powerpoint/2010/main" val="20786254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 #</a:t>
            </a:r>
            <a:r>
              <a:rPr lang="en-US" dirty="0"/>
              <a:t>5</a:t>
            </a:r>
            <a:r>
              <a:rPr lang="en-US" dirty="0" smtClean="0"/>
              <a:t>:</a:t>
            </a:r>
            <a:endParaRPr lang="en-US" dirty="0"/>
          </a:p>
        </p:txBody>
      </p:sp>
      <p:sp>
        <p:nvSpPr>
          <p:cNvPr id="3" name="Content Placeholder 2"/>
          <p:cNvSpPr>
            <a:spLocks noGrp="1"/>
          </p:cNvSpPr>
          <p:nvPr>
            <p:ph type="body" idx="1"/>
          </p:nvPr>
        </p:nvSpPr>
        <p:spPr>
          <a:xfrm>
            <a:off x="941917" y="3413190"/>
            <a:ext cx="7270750" cy="1143000"/>
          </a:xfrm>
        </p:spPr>
        <p:txBody>
          <a:bodyPr>
            <a:noAutofit/>
          </a:bodyPr>
          <a:lstStyle/>
          <a:p>
            <a:r>
              <a:rPr lang="en-US" sz="2800" dirty="0" smtClean="0"/>
              <a:t>Describe methods and measures one can use to evaluate a training or development program; calculate an ROI</a:t>
            </a:r>
            <a:endParaRPr lang="en-US" sz="2800" dirty="0"/>
          </a:p>
        </p:txBody>
      </p:sp>
    </p:spTree>
    <p:extLst>
      <p:ext uri="{BB962C8B-B14F-4D97-AF65-F5344CB8AC3E}">
        <p14:creationId xmlns:p14="http://schemas.microsoft.com/office/powerpoint/2010/main" val="20241179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US" sz="4800" dirty="0"/>
              <a:t>Training Evaluation</a:t>
            </a:r>
          </a:p>
        </p:txBody>
      </p:sp>
      <p:sp>
        <p:nvSpPr>
          <p:cNvPr id="17411" name="Content Placeholder 2"/>
          <p:cNvSpPr>
            <a:spLocks noGrp="1"/>
          </p:cNvSpPr>
          <p:nvPr>
            <p:ph idx="1"/>
          </p:nvPr>
        </p:nvSpPr>
        <p:spPr/>
        <p:txBody>
          <a:bodyPr/>
          <a:lstStyle/>
          <a:p>
            <a:r>
              <a:rPr lang="en-US" sz="2400"/>
              <a:t>Formative evaluation: Evaluation of training that takes place during program design. </a:t>
            </a:r>
          </a:p>
          <a:p>
            <a:pPr lvl="1"/>
            <a:r>
              <a:rPr lang="en-US"/>
              <a:t>May result in content change.</a:t>
            </a:r>
          </a:p>
          <a:p>
            <a:pPr lvl="1"/>
            <a:r>
              <a:rPr lang="en-US"/>
              <a:t>May involve pilot test.</a:t>
            </a:r>
          </a:p>
          <a:p>
            <a:pPr lvl="1"/>
            <a:r>
              <a:rPr lang="en-US"/>
              <a:t>May adjust to meet needs of the trainees.</a:t>
            </a:r>
          </a:p>
          <a:p>
            <a:pPr>
              <a:buFontTx/>
              <a:buNone/>
            </a:pPr>
            <a:endParaRPr lang="en-US" sz="2400"/>
          </a:p>
        </p:txBody>
      </p:sp>
      <p:sp>
        <p:nvSpPr>
          <p:cNvPr id="17416"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2459462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Autofit/>
          </a:bodyPr>
          <a:lstStyle/>
          <a:p>
            <a:r>
              <a:rPr lang="en-US" sz="4800" dirty="0"/>
              <a:t>Causes and Outcomes of Needs Assessment</a:t>
            </a:r>
          </a:p>
        </p:txBody>
      </p:sp>
      <p:sp>
        <p:nvSpPr>
          <p:cNvPr id="32773" name="Text Box 3"/>
          <p:cNvSpPr>
            <a:spLocks noGrp="1" noChangeArrowheads="1"/>
          </p:cNvSpPr>
          <p:nvPr>
            <p:ph idx="4294967295"/>
          </p:nvPr>
        </p:nvSpPr>
        <p:spPr>
          <a:xfrm>
            <a:off x="922782" y="1924150"/>
            <a:ext cx="7391400" cy="912813"/>
          </a:xfrm>
        </p:spPr>
        <p:txBody>
          <a:bodyPr lIns="103236" tIns="51618" rIns="103236" bIns="51618">
            <a:spAutoFit/>
          </a:bodyPr>
          <a:lstStyle/>
          <a:p>
            <a:pPr defTabSz="1031875">
              <a:spcBef>
                <a:spcPct val="50000"/>
              </a:spcBef>
              <a:buFontTx/>
              <a:buNone/>
            </a:pPr>
            <a:r>
              <a:rPr lang="en-US" sz="2000" b="1" dirty="0"/>
              <a:t>Triggers			 Context		      Outcomes</a:t>
            </a:r>
          </a:p>
          <a:p>
            <a:pPr defTabSz="1031875">
              <a:spcBef>
                <a:spcPct val="50000"/>
              </a:spcBef>
              <a:buFontTx/>
              <a:buNone/>
            </a:pPr>
            <a:endParaRPr lang="en-US" b="1" i="1" dirty="0"/>
          </a:p>
        </p:txBody>
      </p:sp>
      <p:sp>
        <p:nvSpPr>
          <p:cNvPr id="32774" name="Text Box 6"/>
          <p:cNvSpPr txBox="1">
            <a:spLocks noChangeArrowheads="1"/>
          </p:cNvSpPr>
          <p:nvPr/>
        </p:nvSpPr>
        <p:spPr bwMode="auto">
          <a:xfrm>
            <a:off x="556635" y="2359973"/>
            <a:ext cx="2410974" cy="3951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03236" tIns="51618" rIns="103236" bIns="51618">
            <a:spAutoFit/>
          </a:bodyPr>
          <a:lstStyle>
            <a:lvl1pPr defTabSz="1031875" eaLnBrk="0" hangingPunct="0">
              <a:defRPr>
                <a:solidFill>
                  <a:schemeClr val="tx1"/>
                </a:solidFill>
                <a:latin typeface="Arial" charset="0"/>
                <a:ea typeface="ＭＳ Ｐゴシック" charset="0"/>
              </a:defRPr>
            </a:lvl1pPr>
            <a:lvl2pPr marL="742950" indent="-285750" defTabSz="1031875" eaLnBrk="0" hangingPunct="0">
              <a:defRPr>
                <a:solidFill>
                  <a:schemeClr val="tx1"/>
                </a:solidFill>
                <a:latin typeface="Arial" charset="0"/>
                <a:ea typeface="ＭＳ Ｐゴシック" charset="0"/>
              </a:defRPr>
            </a:lvl2pPr>
            <a:lvl3pPr marL="1143000" indent="-228600" defTabSz="1031875" eaLnBrk="0" hangingPunct="0">
              <a:defRPr>
                <a:solidFill>
                  <a:schemeClr val="tx1"/>
                </a:solidFill>
                <a:latin typeface="Arial" charset="0"/>
                <a:ea typeface="ＭＳ Ｐゴシック" charset="0"/>
              </a:defRPr>
            </a:lvl3pPr>
            <a:lvl4pPr marL="1600200" indent="-228600" defTabSz="1031875" eaLnBrk="0" hangingPunct="0">
              <a:defRPr>
                <a:solidFill>
                  <a:schemeClr val="tx1"/>
                </a:solidFill>
                <a:latin typeface="Arial" charset="0"/>
                <a:ea typeface="ＭＳ Ｐゴシック" charset="0"/>
              </a:defRPr>
            </a:lvl4pPr>
            <a:lvl5pPr marL="2057400" indent="-228600" defTabSz="1031875" eaLnBrk="0" hangingPunct="0">
              <a:defRPr>
                <a:solidFill>
                  <a:schemeClr val="tx1"/>
                </a:solidFill>
                <a:latin typeface="Arial" charset="0"/>
                <a:ea typeface="ＭＳ Ｐゴシック" charset="0"/>
              </a:defRPr>
            </a:lvl5pPr>
            <a:lvl6pPr marL="2514600" indent="-228600" defTabSz="1031875" eaLnBrk="0" fontAlgn="base" hangingPunct="0">
              <a:spcBef>
                <a:spcPct val="0"/>
              </a:spcBef>
              <a:spcAft>
                <a:spcPct val="0"/>
              </a:spcAft>
              <a:defRPr>
                <a:solidFill>
                  <a:schemeClr val="tx1"/>
                </a:solidFill>
                <a:latin typeface="Arial" charset="0"/>
                <a:ea typeface="ＭＳ Ｐゴシック" charset="0"/>
              </a:defRPr>
            </a:lvl6pPr>
            <a:lvl7pPr marL="2971800" indent="-228600" defTabSz="1031875" eaLnBrk="0" fontAlgn="base" hangingPunct="0">
              <a:spcBef>
                <a:spcPct val="0"/>
              </a:spcBef>
              <a:spcAft>
                <a:spcPct val="0"/>
              </a:spcAft>
              <a:defRPr>
                <a:solidFill>
                  <a:schemeClr val="tx1"/>
                </a:solidFill>
                <a:latin typeface="Arial" charset="0"/>
                <a:ea typeface="ＭＳ Ｐゴシック" charset="0"/>
              </a:defRPr>
            </a:lvl7pPr>
            <a:lvl8pPr marL="3429000" indent="-228600" defTabSz="1031875" eaLnBrk="0" fontAlgn="base" hangingPunct="0">
              <a:spcBef>
                <a:spcPct val="0"/>
              </a:spcBef>
              <a:spcAft>
                <a:spcPct val="0"/>
              </a:spcAft>
              <a:defRPr>
                <a:solidFill>
                  <a:schemeClr val="tx1"/>
                </a:solidFill>
                <a:latin typeface="Arial" charset="0"/>
                <a:ea typeface="ＭＳ Ｐゴシック" charset="0"/>
              </a:defRPr>
            </a:lvl8pPr>
            <a:lvl9pPr marL="3886200" indent="-228600" defTabSz="1031875"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buFont typeface="Arial" charset="0"/>
              <a:buChar char="•"/>
            </a:pPr>
            <a:r>
              <a:rPr lang="en-US" sz="2000" dirty="0">
                <a:latin typeface="+mn-lt"/>
              </a:rPr>
              <a:t>Legislation</a:t>
            </a:r>
          </a:p>
          <a:p>
            <a:pPr eaLnBrk="1" hangingPunct="1">
              <a:spcBef>
                <a:spcPct val="50000"/>
              </a:spcBef>
              <a:buFont typeface="Arial" charset="0"/>
              <a:buChar char="•"/>
            </a:pPr>
            <a:r>
              <a:rPr lang="en-US" sz="2000" dirty="0">
                <a:latin typeface="+mn-lt"/>
              </a:rPr>
              <a:t>Lack of basic skills</a:t>
            </a:r>
          </a:p>
          <a:p>
            <a:pPr eaLnBrk="1" hangingPunct="1">
              <a:spcBef>
                <a:spcPct val="50000"/>
              </a:spcBef>
              <a:buFont typeface="Arial" charset="0"/>
              <a:buChar char="•"/>
            </a:pPr>
            <a:r>
              <a:rPr lang="en-US" sz="2000" dirty="0">
                <a:latin typeface="+mn-lt"/>
              </a:rPr>
              <a:t>Poor performance</a:t>
            </a:r>
          </a:p>
          <a:p>
            <a:pPr eaLnBrk="1" hangingPunct="1">
              <a:spcBef>
                <a:spcPct val="50000"/>
              </a:spcBef>
              <a:buFont typeface="Arial" charset="0"/>
              <a:buChar char="•"/>
            </a:pPr>
            <a:r>
              <a:rPr lang="en-US" sz="2000" dirty="0">
                <a:latin typeface="+mn-lt"/>
              </a:rPr>
              <a:t>New technology</a:t>
            </a:r>
          </a:p>
          <a:p>
            <a:pPr eaLnBrk="1" hangingPunct="1">
              <a:spcBef>
                <a:spcPct val="50000"/>
              </a:spcBef>
              <a:buFont typeface="Arial" charset="0"/>
              <a:buChar char="•"/>
            </a:pPr>
            <a:r>
              <a:rPr lang="en-US" sz="2000" dirty="0">
                <a:latin typeface="+mn-lt"/>
              </a:rPr>
              <a:t>Customer requests</a:t>
            </a:r>
          </a:p>
          <a:p>
            <a:pPr eaLnBrk="1" hangingPunct="1">
              <a:spcBef>
                <a:spcPct val="50000"/>
              </a:spcBef>
              <a:buFont typeface="Arial" charset="0"/>
              <a:buChar char="•"/>
            </a:pPr>
            <a:r>
              <a:rPr lang="en-US" sz="2000" dirty="0">
                <a:latin typeface="+mn-lt"/>
              </a:rPr>
              <a:t>New products</a:t>
            </a:r>
          </a:p>
          <a:p>
            <a:pPr eaLnBrk="1" hangingPunct="1">
              <a:spcBef>
                <a:spcPct val="50000"/>
              </a:spcBef>
              <a:buFont typeface="Arial" charset="0"/>
              <a:buChar char="•"/>
            </a:pPr>
            <a:r>
              <a:rPr lang="en-US" sz="2000" dirty="0">
                <a:latin typeface="+mn-lt"/>
              </a:rPr>
              <a:t>Higher performance standards</a:t>
            </a:r>
          </a:p>
          <a:p>
            <a:pPr eaLnBrk="1" hangingPunct="1">
              <a:spcBef>
                <a:spcPct val="50000"/>
              </a:spcBef>
              <a:buFont typeface="Arial" charset="0"/>
              <a:buChar char="•"/>
            </a:pPr>
            <a:r>
              <a:rPr lang="en-US" sz="2000" dirty="0">
                <a:latin typeface="+mn-lt"/>
              </a:rPr>
              <a:t>New jobs</a:t>
            </a:r>
          </a:p>
        </p:txBody>
      </p:sp>
      <p:sp>
        <p:nvSpPr>
          <p:cNvPr id="8" name="Oval 11"/>
          <p:cNvSpPr>
            <a:spLocks noChangeArrowheads="1"/>
          </p:cNvSpPr>
          <p:nvPr/>
        </p:nvSpPr>
        <p:spPr bwMode="auto">
          <a:xfrm>
            <a:off x="2879307" y="2609950"/>
            <a:ext cx="2200343" cy="914400"/>
          </a:xfrm>
          <a:prstGeom prst="ellipse">
            <a:avLst/>
          </a:pr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lIns="103236" tIns="51618" rIns="103236" bIns="51618"/>
          <a:lstStyle/>
          <a:p>
            <a:pPr algn="ctr" defTabSz="1031875">
              <a:spcBef>
                <a:spcPct val="50000"/>
              </a:spcBef>
              <a:defRPr/>
            </a:pPr>
            <a:r>
              <a:rPr lang="en-US" sz="2000" dirty="0">
                <a:ea typeface="+mn-ea"/>
              </a:rPr>
              <a:t>Organization Analysis</a:t>
            </a:r>
          </a:p>
        </p:txBody>
      </p:sp>
      <p:sp>
        <p:nvSpPr>
          <p:cNvPr id="9" name="Oval 12"/>
          <p:cNvSpPr>
            <a:spLocks noChangeArrowheads="1"/>
          </p:cNvSpPr>
          <p:nvPr/>
        </p:nvSpPr>
        <p:spPr bwMode="auto">
          <a:xfrm>
            <a:off x="4732782" y="2838550"/>
            <a:ext cx="1447800" cy="949325"/>
          </a:xfrm>
          <a:prstGeom prst="ellipse">
            <a:avLst/>
          </a:pr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lIns="103236" tIns="51618" rIns="103236" bIns="51618"/>
          <a:lstStyle/>
          <a:p>
            <a:pPr algn="ctr" defTabSz="1031875">
              <a:spcBef>
                <a:spcPct val="50000"/>
              </a:spcBef>
              <a:defRPr/>
            </a:pPr>
            <a:r>
              <a:rPr lang="en-US" sz="2000" dirty="0">
                <a:ea typeface="+mn-ea"/>
              </a:rPr>
              <a:t>Task Analysis</a:t>
            </a:r>
          </a:p>
        </p:txBody>
      </p:sp>
      <p:sp>
        <p:nvSpPr>
          <p:cNvPr id="10" name="Oval 13"/>
          <p:cNvSpPr>
            <a:spLocks noChangeArrowheads="1"/>
          </p:cNvSpPr>
          <p:nvPr/>
        </p:nvSpPr>
        <p:spPr bwMode="auto">
          <a:xfrm>
            <a:off x="3437382" y="3371950"/>
            <a:ext cx="1828800" cy="1143000"/>
          </a:xfrm>
          <a:prstGeom prst="ellipse">
            <a:avLst/>
          </a:pr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lIns="103236" tIns="51618" rIns="103236" bIns="51618"/>
          <a:lstStyle/>
          <a:p>
            <a:pPr algn="ctr" defTabSz="1031875">
              <a:spcBef>
                <a:spcPct val="50000"/>
              </a:spcBef>
              <a:defRPr/>
            </a:pPr>
            <a:r>
              <a:rPr lang="en-US" sz="2000" dirty="0">
                <a:ea typeface="+mn-ea"/>
              </a:rPr>
              <a:t>Person Analysis</a:t>
            </a:r>
          </a:p>
        </p:txBody>
      </p:sp>
      <p:sp>
        <p:nvSpPr>
          <p:cNvPr id="32778" name="Rectangle 10"/>
          <p:cNvSpPr>
            <a:spLocks noChangeArrowheads="1"/>
          </p:cNvSpPr>
          <p:nvPr/>
        </p:nvSpPr>
        <p:spPr bwMode="auto">
          <a:xfrm rot="10800000" flipV="1">
            <a:off x="3437382" y="5657950"/>
            <a:ext cx="21336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defTabSz="1031875">
              <a:spcBef>
                <a:spcPct val="50000"/>
              </a:spcBef>
            </a:pPr>
            <a:r>
              <a:rPr lang="en-US" b="1"/>
              <a:t>Determines context of training</a:t>
            </a:r>
          </a:p>
        </p:txBody>
      </p:sp>
      <p:sp>
        <p:nvSpPr>
          <p:cNvPr id="32779" name="Text Box 8"/>
          <p:cNvSpPr txBox="1">
            <a:spLocks noChangeArrowheads="1"/>
          </p:cNvSpPr>
          <p:nvPr/>
        </p:nvSpPr>
        <p:spPr bwMode="auto">
          <a:xfrm>
            <a:off x="5494782" y="3981550"/>
            <a:ext cx="190500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defTabSz="1031875" eaLnBrk="0" hangingPunct="0">
              <a:defRPr>
                <a:solidFill>
                  <a:schemeClr val="tx1"/>
                </a:solidFill>
                <a:latin typeface="Arial" charset="0"/>
                <a:ea typeface="ＭＳ Ｐゴシック" charset="0"/>
              </a:defRPr>
            </a:lvl1pPr>
            <a:lvl2pPr marL="742950" indent="-285750" defTabSz="1031875" eaLnBrk="0" hangingPunct="0">
              <a:defRPr>
                <a:solidFill>
                  <a:schemeClr val="tx1"/>
                </a:solidFill>
                <a:latin typeface="Arial" charset="0"/>
                <a:ea typeface="ＭＳ Ｐゴシック" charset="0"/>
              </a:defRPr>
            </a:lvl2pPr>
            <a:lvl3pPr marL="1143000" indent="-228600" defTabSz="1031875" eaLnBrk="0" hangingPunct="0">
              <a:defRPr>
                <a:solidFill>
                  <a:schemeClr val="tx1"/>
                </a:solidFill>
                <a:latin typeface="Arial" charset="0"/>
                <a:ea typeface="ＭＳ Ｐゴシック" charset="0"/>
              </a:defRPr>
            </a:lvl3pPr>
            <a:lvl4pPr marL="1600200" indent="-228600" defTabSz="1031875" eaLnBrk="0" hangingPunct="0">
              <a:defRPr>
                <a:solidFill>
                  <a:schemeClr val="tx1"/>
                </a:solidFill>
                <a:latin typeface="Arial" charset="0"/>
                <a:ea typeface="ＭＳ Ｐゴシック" charset="0"/>
              </a:defRPr>
            </a:lvl4pPr>
            <a:lvl5pPr marL="2057400" indent="-228600" defTabSz="1031875" eaLnBrk="0" hangingPunct="0">
              <a:defRPr>
                <a:solidFill>
                  <a:schemeClr val="tx1"/>
                </a:solidFill>
                <a:latin typeface="Arial" charset="0"/>
                <a:ea typeface="ＭＳ Ｐゴシック" charset="0"/>
              </a:defRPr>
            </a:lvl5pPr>
            <a:lvl6pPr marL="2514600" indent="-228600" defTabSz="1031875" eaLnBrk="0" fontAlgn="base" hangingPunct="0">
              <a:spcBef>
                <a:spcPct val="0"/>
              </a:spcBef>
              <a:spcAft>
                <a:spcPct val="0"/>
              </a:spcAft>
              <a:defRPr>
                <a:solidFill>
                  <a:schemeClr val="tx1"/>
                </a:solidFill>
                <a:latin typeface="Arial" charset="0"/>
                <a:ea typeface="ＭＳ Ｐゴシック" charset="0"/>
              </a:defRPr>
            </a:lvl6pPr>
            <a:lvl7pPr marL="2971800" indent="-228600" defTabSz="1031875" eaLnBrk="0" fontAlgn="base" hangingPunct="0">
              <a:spcBef>
                <a:spcPct val="0"/>
              </a:spcBef>
              <a:spcAft>
                <a:spcPct val="0"/>
              </a:spcAft>
              <a:defRPr>
                <a:solidFill>
                  <a:schemeClr val="tx1"/>
                </a:solidFill>
                <a:latin typeface="Arial" charset="0"/>
                <a:ea typeface="ＭＳ Ｐゴシック" charset="0"/>
              </a:defRPr>
            </a:lvl7pPr>
            <a:lvl8pPr marL="3429000" indent="-228600" defTabSz="1031875" eaLnBrk="0" fontAlgn="base" hangingPunct="0">
              <a:spcBef>
                <a:spcPct val="0"/>
              </a:spcBef>
              <a:spcAft>
                <a:spcPct val="0"/>
              </a:spcAft>
              <a:defRPr>
                <a:solidFill>
                  <a:schemeClr val="tx1"/>
                </a:solidFill>
                <a:latin typeface="Arial" charset="0"/>
                <a:ea typeface="ＭＳ Ｐゴシック" charset="0"/>
              </a:defRPr>
            </a:lvl8pPr>
            <a:lvl9pPr marL="3886200" indent="-228600" defTabSz="1031875"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pPr>
            <a:r>
              <a:rPr lang="en-US" sz="2000">
                <a:latin typeface="+mn-lt"/>
              </a:rPr>
              <a:t>What training do they need?</a:t>
            </a:r>
          </a:p>
        </p:txBody>
      </p:sp>
      <p:sp>
        <p:nvSpPr>
          <p:cNvPr id="32780" name="Text Box 14"/>
          <p:cNvSpPr txBox="1">
            <a:spLocks noChangeArrowheads="1"/>
          </p:cNvSpPr>
          <p:nvPr/>
        </p:nvSpPr>
        <p:spPr bwMode="auto">
          <a:xfrm>
            <a:off x="6332982" y="4819750"/>
            <a:ext cx="1752600" cy="70802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pPr>
            <a:r>
              <a:rPr kumimoji="1" lang="en-US" sz="2000">
                <a:latin typeface="+mn-lt"/>
              </a:rPr>
              <a:t>The results of training.</a:t>
            </a:r>
          </a:p>
        </p:txBody>
      </p:sp>
      <p:sp>
        <p:nvSpPr>
          <p:cNvPr id="32781" name="Line 9"/>
          <p:cNvSpPr>
            <a:spLocks noChangeShapeType="1"/>
          </p:cNvSpPr>
          <p:nvPr/>
        </p:nvSpPr>
        <p:spPr bwMode="auto">
          <a:xfrm>
            <a:off x="2522982" y="4210150"/>
            <a:ext cx="914400" cy="0"/>
          </a:xfrm>
          <a:prstGeom prst="line">
            <a:avLst/>
          </a:prstGeom>
          <a:noFill/>
          <a:ln w="38100">
            <a:solidFill>
              <a:srgbClr val="009A0B"/>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2782" name="Line 10"/>
          <p:cNvSpPr>
            <a:spLocks noChangeAspect="1" noChangeShapeType="1"/>
          </p:cNvSpPr>
          <p:nvPr/>
        </p:nvSpPr>
        <p:spPr bwMode="auto">
          <a:xfrm>
            <a:off x="7018782" y="4438750"/>
            <a:ext cx="304800" cy="304800"/>
          </a:xfrm>
          <a:prstGeom prst="line">
            <a:avLst/>
          </a:prstGeom>
          <a:noFill/>
          <a:ln w="38100">
            <a:solidFill>
              <a:srgbClr val="009A0B"/>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2784" name="Footer Placeholder 3"/>
          <p:cNvSpPr txBox="1">
            <a:spLocks noGrp="1"/>
          </p:cNvSpPr>
          <p:nvPr/>
        </p:nvSpPr>
        <p:spPr bwMode="auto">
          <a:xfrm>
            <a:off x="2980182" y="6550118"/>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dirty="0">
                <a:latin typeface="+mn-lt"/>
                <a:cs typeface="Arial" charset="0"/>
              </a:rPr>
              <a:t>©</a:t>
            </a:r>
            <a:r>
              <a:rPr lang="en-US" sz="900" dirty="0">
                <a:latin typeface="+mn-lt"/>
                <a:cs typeface="Arial" charset="0"/>
              </a:rPr>
              <a:t>SHRM 2009</a:t>
            </a:r>
          </a:p>
        </p:txBody>
      </p:sp>
    </p:spTree>
    <p:extLst>
      <p:ext uri="{BB962C8B-B14F-4D97-AF65-F5344CB8AC3E}">
        <p14:creationId xmlns:p14="http://schemas.microsoft.com/office/powerpoint/2010/main" val="1092388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chor="ctr">
            <a:normAutofit/>
          </a:bodyPr>
          <a:lstStyle/>
          <a:p>
            <a:pPr eaLnBrk="1" hangingPunct="1"/>
            <a:r>
              <a:rPr lang="en-US" sz="4800" dirty="0"/>
              <a:t>Evaluation Levels</a:t>
            </a:r>
          </a:p>
        </p:txBody>
      </p:sp>
      <p:sp>
        <p:nvSpPr>
          <p:cNvPr id="14339" name="Rectangle 3"/>
          <p:cNvSpPr>
            <a:spLocks noGrp="1" noChangeArrowheads="1"/>
          </p:cNvSpPr>
          <p:nvPr>
            <p:ph idx="1"/>
          </p:nvPr>
        </p:nvSpPr>
        <p:spPr/>
        <p:txBody>
          <a:bodyPr>
            <a:normAutofit/>
          </a:bodyPr>
          <a:lstStyle/>
          <a:p>
            <a:pPr eaLnBrk="1" hangingPunct="1">
              <a:buFontTx/>
              <a:buNone/>
            </a:pPr>
            <a:r>
              <a:rPr lang="en-US" sz="2800" dirty="0"/>
              <a:t>1. Reaction and Planned Action</a:t>
            </a:r>
          </a:p>
          <a:p>
            <a:pPr eaLnBrk="1" hangingPunct="1">
              <a:buFontTx/>
              <a:buNone/>
            </a:pPr>
            <a:r>
              <a:rPr lang="en-US" sz="2800" dirty="0"/>
              <a:t>2. Learning</a:t>
            </a:r>
          </a:p>
          <a:p>
            <a:pPr eaLnBrk="1" hangingPunct="1">
              <a:buFontTx/>
              <a:buNone/>
            </a:pPr>
            <a:r>
              <a:rPr lang="en-US" sz="2800" dirty="0"/>
              <a:t>3. Application and Implementation</a:t>
            </a:r>
          </a:p>
          <a:p>
            <a:pPr eaLnBrk="1" hangingPunct="1">
              <a:buFontTx/>
              <a:buNone/>
            </a:pPr>
            <a:r>
              <a:rPr lang="en-US" sz="2800" dirty="0"/>
              <a:t>4. Business Impact</a:t>
            </a:r>
          </a:p>
          <a:p>
            <a:pPr eaLnBrk="1" hangingPunct="1">
              <a:buFontTx/>
              <a:buNone/>
            </a:pPr>
            <a:r>
              <a:rPr lang="en-US" sz="2800" dirty="0"/>
              <a:t>5. Return on Investment</a:t>
            </a:r>
          </a:p>
        </p:txBody>
      </p:sp>
    </p:spTree>
    <p:extLst>
      <p:ext uri="{BB962C8B-B14F-4D97-AF65-F5344CB8AC3E}">
        <p14:creationId xmlns:p14="http://schemas.microsoft.com/office/powerpoint/2010/main" val="33121842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r>
              <a:rPr lang="en-US" sz="4800" dirty="0"/>
              <a:t>Level 1: Reaction</a:t>
            </a:r>
          </a:p>
        </p:txBody>
      </p:sp>
      <p:sp>
        <p:nvSpPr>
          <p:cNvPr id="22531" name="Content Placeholder 2"/>
          <p:cNvSpPr>
            <a:spLocks noGrp="1"/>
          </p:cNvSpPr>
          <p:nvPr>
            <p:ph idx="1"/>
          </p:nvPr>
        </p:nvSpPr>
        <p:spPr/>
        <p:txBody>
          <a:bodyPr/>
          <a:lstStyle/>
          <a:p>
            <a:r>
              <a:rPr lang="en-US" sz="2400"/>
              <a:t>Reaction: How did participants react to the program?</a:t>
            </a:r>
          </a:p>
          <a:p>
            <a:pPr lvl="1"/>
            <a:r>
              <a:rPr lang="en-US" sz="2400"/>
              <a:t>Smile sheets.</a:t>
            </a:r>
          </a:p>
          <a:p>
            <a:pPr lvl="1"/>
            <a:r>
              <a:rPr lang="en-US" sz="2400"/>
              <a:t>Informal comments from participants.</a:t>
            </a:r>
          </a:p>
          <a:p>
            <a:pPr lvl="1"/>
            <a:r>
              <a:rPr lang="en-US" sz="2400"/>
              <a:t>Focus group sessions with participants.</a:t>
            </a:r>
          </a:p>
        </p:txBody>
      </p:sp>
      <p:sp>
        <p:nvSpPr>
          <p:cNvPr id="22536"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189210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US" sz="4400" dirty="0"/>
              <a:t>Level 2: Learning</a:t>
            </a:r>
          </a:p>
        </p:txBody>
      </p:sp>
      <p:sp>
        <p:nvSpPr>
          <p:cNvPr id="23555" name="Content Placeholder 2"/>
          <p:cNvSpPr>
            <a:spLocks noGrp="1"/>
          </p:cNvSpPr>
          <p:nvPr>
            <p:ph idx="1"/>
          </p:nvPr>
        </p:nvSpPr>
        <p:spPr/>
        <p:txBody>
          <a:bodyPr/>
          <a:lstStyle/>
          <a:p>
            <a:r>
              <a:rPr lang="en-US" sz="2400"/>
              <a:t>Learning: To what extent did participants improve knowledge and skills and change attitudes as a result of the training?</a:t>
            </a:r>
          </a:p>
          <a:p>
            <a:pPr lvl="1"/>
            <a:r>
              <a:rPr lang="en-US" sz="2400"/>
              <a:t>Pre- and post-tests scores.</a:t>
            </a:r>
          </a:p>
          <a:p>
            <a:pPr lvl="1"/>
            <a:r>
              <a:rPr lang="en-US" sz="2400"/>
              <a:t>On-the-job assessment.</a:t>
            </a:r>
          </a:p>
          <a:p>
            <a:pPr lvl="1"/>
            <a:r>
              <a:rPr lang="en-US" sz="2400"/>
              <a:t>Supervisor reports.</a:t>
            </a:r>
          </a:p>
        </p:txBody>
      </p:sp>
      <p:sp>
        <p:nvSpPr>
          <p:cNvPr id="23560"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9820771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US" sz="4800" dirty="0"/>
              <a:t>Level 3: Behavior</a:t>
            </a:r>
          </a:p>
        </p:txBody>
      </p:sp>
      <p:sp>
        <p:nvSpPr>
          <p:cNvPr id="24579" name="Content Placeholder 2"/>
          <p:cNvSpPr>
            <a:spLocks noGrp="1"/>
          </p:cNvSpPr>
          <p:nvPr>
            <p:ph idx="1"/>
          </p:nvPr>
        </p:nvSpPr>
        <p:spPr/>
        <p:txBody>
          <a:bodyPr/>
          <a:lstStyle/>
          <a:p>
            <a:r>
              <a:rPr lang="en-US" sz="2400"/>
              <a:t>Behavior: Do learners use their newly acquired skills and knowledge on the job?</a:t>
            </a:r>
          </a:p>
          <a:p>
            <a:pPr lvl="1"/>
            <a:r>
              <a:rPr lang="en-US" sz="2400"/>
              <a:t>Transfer of training.</a:t>
            </a:r>
          </a:p>
          <a:p>
            <a:pPr lvl="1"/>
            <a:r>
              <a:rPr lang="en-US" sz="2400"/>
              <a:t>On-the-job observation.</a:t>
            </a:r>
          </a:p>
          <a:p>
            <a:pPr lvl="1"/>
            <a:r>
              <a:rPr lang="en-US" sz="2400"/>
              <a:t>Self-evaluation.</a:t>
            </a:r>
          </a:p>
          <a:p>
            <a:pPr lvl="1"/>
            <a:r>
              <a:rPr lang="en-US" sz="2400"/>
              <a:t>Supervisor and peer evaluation.</a:t>
            </a:r>
          </a:p>
        </p:txBody>
      </p:sp>
      <p:sp>
        <p:nvSpPr>
          <p:cNvPr id="24584"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32495030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a:bodyPr>
          <a:lstStyle/>
          <a:p>
            <a:r>
              <a:rPr lang="en-US" sz="4800" dirty="0"/>
              <a:t>Level 4: Results</a:t>
            </a:r>
          </a:p>
        </p:txBody>
      </p:sp>
      <p:sp>
        <p:nvSpPr>
          <p:cNvPr id="25603" name="Content Placeholder 2"/>
          <p:cNvSpPr>
            <a:spLocks noGrp="1"/>
          </p:cNvSpPr>
          <p:nvPr>
            <p:ph idx="1"/>
          </p:nvPr>
        </p:nvSpPr>
        <p:spPr/>
        <p:txBody>
          <a:bodyPr>
            <a:normAutofit fontScale="92500" lnSpcReduction="20000"/>
          </a:bodyPr>
          <a:lstStyle/>
          <a:p>
            <a:r>
              <a:rPr lang="en-US" sz="2400" dirty="0"/>
              <a:t>Results: What organizational benefits resulted from the training?</a:t>
            </a:r>
          </a:p>
          <a:p>
            <a:pPr lvl="1"/>
            <a:r>
              <a:rPr lang="en-US" sz="2400" dirty="0"/>
              <a:t>Difficult and costly to collect.</a:t>
            </a:r>
          </a:p>
          <a:p>
            <a:pPr lvl="1"/>
            <a:r>
              <a:rPr lang="en-US" sz="2400" dirty="0"/>
              <a:t>Impossible to isolate the results of training.</a:t>
            </a:r>
          </a:p>
          <a:p>
            <a:pPr lvl="1"/>
            <a:r>
              <a:rPr lang="en-US" sz="2400" dirty="0"/>
              <a:t>Measuring return on investment.</a:t>
            </a:r>
          </a:p>
          <a:p>
            <a:pPr lvl="1"/>
            <a:r>
              <a:rPr lang="en-US" sz="2400" dirty="0"/>
              <a:t>Financial reports.</a:t>
            </a:r>
          </a:p>
          <a:p>
            <a:pPr lvl="1"/>
            <a:r>
              <a:rPr lang="en-US" sz="2400" dirty="0"/>
              <a:t>Quality inspections.</a:t>
            </a:r>
          </a:p>
          <a:p>
            <a:pPr lvl="1"/>
            <a:r>
              <a:rPr lang="en-US" sz="2400" dirty="0"/>
              <a:t>Interviews.</a:t>
            </a:r>
          </a:p>
          <a:p>
            <a:pPr lvl="1">
              <a:buFont typeface="Arial" charset="0"/>
              <a:buNone/>
            </a:pPr>
            <a:endParaRPr lang="en-US" dirty="0"/>
          </a:p>
          <a:p>
            <a:endParaRPr lang="en-US" sz="2400" dirty="0"/>
          </a:p>
        </p:txBody>
      </p:sp>
      <p:sp>
        <p:nvSpPr>
          <p:cNvPr id="25608"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864345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chor="ctr">
            <a:normAutofit/>
          </a:bodyPr>
          <a:lstStyle/>
          <a:p>
            <a:pPr eaLnBrk="1" hangingPunct="1"/>
            <a:r>
              <a:rPr lang="en-US" sz="4800" dirty="0"/>
              <a:t>ROI Is Used To:</a:t>
            </a:r>
          </a:p>
        </p:txBody>
      </p:sp>
      <p:sp>
        <p:nvSpPr>
          <p:cNvPr id="12291" name="Content Placeholder 2"/>
          <p:cNvSpPr>
            <a:spLocks noGrp="1"/>
          </p:cNvSpPr>
          <p:nvPr>
            <p:ph idx="1"/>
          </p:nvPr>
        </p:nvSpPr>
        <p:spPr>
          <a:xfrm>
            <a:off x="1097280" y="2084293"/>
            <a:ext cx="6949440" cy="4110747"/>
          </a:xfrm>
        </p:spPr>
        <p:txBody>
          <a:bodyPr>
            <a:normAutofit fontScale="77500" lnSpcReduction="20000"/>
          </a:bodyPr>
          <a:lstStyle/>
          <a:p>
            <a:pPr>
              <a:lnSpc>
                <a:spcPct val="90000"/>
              </a:lnSpc>
            </a:pPr>
            <a:r>
              <a:rPr lang="en-US" sz="3000" dirty="0"/>
              <a:t>Quantify the effectiveness of training.</a:t>
            </a:r>
          </a:p>
          <a:p>
            <a:pPr>
              <a:lnSpc>
                <a:spcPct val="90000"/>
              </a:lnSpc>
            </a:pPr>
            <a:r>
              <a:rPr lang="en-US" sz="3000" dirty="0"/>
              <a:t>Manage the training budget.</a:t>
            </a:r>
          </a:p>
          <a:p>
            <a:pPr>
              <a:lnSpc>
                <a:spcPct val="90000"/>
              </a:lnSpc>
            </a:pPr>
            <a:r>
              <a:rPr lang="en-US" sz="3000" dirty="0"/>
              <a:t>Provide evidence to management and other stakeholders.</a:t>
            </a:r>
          </a:p>
          <a:p>
            <a:pPr>
              <a:lnSpc>
                <a:spcPct val="90000"/>
              </a:lnSpc>
            </a:pPr>
            <a:r>
              <a:rPr lang="en-US" sz="3000" dirty="0"/>
              <a:t>Build trust and respect for ourselves and our unit.</a:t>
            </a:r>
          </a:p>
          <a:p>
            <a:pPr>
              <a:lnSpc>
                <a:spcPct val="90000"/>
              </a:lnSpc>
            </a:pPr>
            <a:r>
              <a:rPr lang="en-US" sz="3000" dirty="0"/>
              <a:t>Earn the ears of senior management.</a:t>
            </a:r>
          </a:p>
          <a:p>
            <a:pPr>
              <a:lnSpc>
                <a:spcPct val="90000"/>
              </a:lnSpc>
            </a:pPr>
            <a:r>
              <a:rPr lang="en-US" sz="3000" dirty="0"/>
              <a:t>Identify areas for improvement.</a:t>
            </a:r>
          </a:p>
          <a:p>
            <a:pPr>
              <a:lnSpc>
                <a:spcPct val="90000"/>
              </a:lnSpc>
            </a:pPr>
            <a:r>
              <a:rPr lang="en-US" sz="3000" dirty="0"/>
              <a:t>Provide data requested by senior management.</a:t>
            </a:r>
          </a:p>
          <a:p>
            <a:pPr>
              <a:lnSpc>
                <a:spcPct val="90000"/>
              </a:lnSpc>
            </a:pPr>
            <a:r>
              <a:rPr lang="en-US" sz="3000" dirty="0"/>
              <a:t>Keep our jobs.</a:t>
            </a:r>
          </a:p>
        </p:txBody>
      </p:sp>
    </p:spTree>
    <p:extLst>
      <p:ext uri="{BB962C8B-B14F-4D97-AF65-F5344CB8AC3E}">
        <p14:creationId xmlns:p14="http://schemas.microsoft.com/office/powerpoint/2010/main" val="40697203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nchor="ctr"/>
          <a:lstStyle/>
          <a:p>
            <a:pPr eaLnBrk="1" hangingPunct="1"/>
            <a:r>
              <a:rPr lang="en-US" dirty="0"/>
              <a:t>Now with ROI%</a:t>
            </a:r>
          </a:p>
        </p:txBody>
      </p:sp>
      <p:sp>
        <p:nvSpPr>
          <p:cNvPr id="4101" name="Rectangle 3"/>
          <p:cNvSpPr>
            <a:spLocks noGrp="1" noChangeArrowheads="1"/>
          </p:cNvSpPr>
          <p:nvPr>
            <p:ph type="body" idx="4294967295"/>
          </p:nvPr>
        </p:nvSpPr>
        <p:spPr>
          <a:xfrm>
            <a:off x="1091821" y="2042889"/>
            <a:ext cx="6950075" cy="3640138"/>
          </a:xfrm>
        </p:spPr>
        <p:txBody>
          <a:bodyPr/>
          <a:lstStyle/>
          <a:p>
            <a:pPr eaLnBrk="1" hangingPunct="1">
              <a:lnSpc>
                <a:spcPct val="80000"/>
              </a:lnSpc>
            </a:pPr>
            <a:r>
              <a:rPr lang="en-US" dirty="0"/>
              <a:t>Data entry clerks</a:t>
            </a:r>
            <a:r>
              <a:rPr lang="ja-JP" altLang="en-US" dirty="0"/>
              <a:t>’</a:t>
            </a:r>
            <a:r>
              <a:rPr lang="en-US" dirty="0"/>
              <a:t> average wage: $9.50/hr.</a:t>
            </a:r>
          </a:p>
          <a:p>
            <a:pPr eaLnBrk="1" hangingPunct="1">
              <a:lnSpc>
                <a:spcPct val="80000"/>
              </a:lnSpc>
            </a:pPr>
            <a:r>
              <a:rPr lang="en-US" dirty="0"/>
              <a:t>20 percent less time correcting errors saves one hour each week.</a:t>
            </a:r>
          </a:p>
          <a:p>
            <a:pPr eaLnBrk="1" hangingPunct="1">
              <a:lnSpc>
                <a:spcPct val="80000"/>
              </a:lnSpc>
            </a:pPr>
            <a:r>
              <a:rPr lang="en-US" dirty="0"/>
              <a:t>40 clerks.</a:t>
            </a:r>
          </a:p>
          <a:p>
            <a:pPr eaLnBrk="1" hangingPunct="1">
              <a:lnSpc>
                <a:spcPct val="80000"/>
              </a:lnSpc>
            </a:pPr>
            <a:r>
              <a:rPr lang="en-US" dirty="0"/>
              <a:t>When clerks use their skills for 26 weeks, ROI% is almost 100%!!</a:t>
            </a:r>
          </a:p>
        </p:txBody>
      </p:sp>
      <p:graphicFrame>
        <p:nvGraphicFramePr>
          <p:cNvPr id="4099" name="Object 6"/>
          <p:cNvGraphicFramePr>
            <a:graphicFrameLocks noGrp="1" noChangeAspect="1"/>
          </p:cNvGraphicFramePr>
          <p:nvPr>
            <p:ph sz="half" idx="4294967295"/>
            <p:extLst>
              <p:ext uri="{D42A27DB-BD31-4B8C-83A1-F6EECF244321}">
                <p14:modId xmlns:p14="http://schemas.microsoft.com/office/powerpoint/2010/main" val="3236391204"/>
              </p:ext>
            </p:extLst>
          </p:nvPr>
        </p:nvGraphicFramePr>
        <p:xfrm>
          <a:off x="1091821" y="5683027"/>
          <a:ext cx="7473950" cy="919162"/>
        </p:xfrm>
        <a:graphic>
          <a:graphicData uri="http://schemas.openxmlformats.org/presentationml/2006/ole">
            <mc:AlternateContent xmlns:mc="http://schemas.openxmlformats.org/markup-compatibility/2006">
              <mc:Choice xmlns:v="urn:schemas-microsoft-com:vml" Requires="v">
                <p:oleObj spid="_x0000_s387186" name="Equation" r:id="rId4" imgW="3377880" imgH="393480" progId="Equation.3">
                  <p:embed/>
                </p:oleObj>
              </mc:Choice>
              <mc:Fallback>
                <p:oleObj name="Equation" r:id="rId4" imgW="3377880" imgH="3934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1821" y="5683027"/>
                        <a:ext cx="7473950" cy="919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graphicFrame>
        <p:nvGraphicFramePr>
          <p:cNvPr id="4098" name="Object 8"/>
          <p:cNvGraphicFramePr>
            <a:graphicFrameLocks noGrp="1" noChangeAspect="1"/>
          </p:cNvGraphicFramePr>
          <p:nvPr>
            <p:ph sz="half" idx="4294967295"/>
            <p:extLst>
              <p:ext uri="{D42A27DB-BD31-4B8C-83A1-F6EECF244321}">
                <p14:modId xmlns:p14="http://schemas.microsoft.com/office/powerpoint/2010/main" val="3508590338"/>
              </p:ext>
            </p:extLst>
          </p:nvPr>
        </p:nvGraphicFramePr>
        <p:xfrm>
          <a:off x="1091821" y="4546600"/>
          <a:ext cx="7183437" cy="862012"/>
        </p:xfrm>
        <a:graphic>
          <a:graphicData uri="http://schemas.openxmlformats.org/presentationml/2006/ole">
            <mc:AlternateContent xmlns:mc="http://schemas.openxmlformats.org/markup-compatibility/2006">
              <mc:Choice xmlns:v="urn:schemas-microsoft-com:vml" Requires="v">
                <p:oleObj spid="_x0000_s387187" name="Equation" r:id="rId6" imgW="3365280" imgH="393480" progId="Equation.3">
                  <p:embed/>
                </p:oleObj>
              </mc:Choice>
              <mc:Fallback>
                <p:oleObj name="Equation" r:id="rId6" imgW="3365280" imgH="39348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1821" y="4546600"/>
                        <a:ext cx="7183437" cy="862012"/>
                      </a:xfrm>
                      <a:prstGeom prst="rect">
                        <a:avLst/>
                      </a:prstGeom>
                    </p:spPr>
                  </p:pic>
                </p:oleObj>
              </mc:Fallback>
            </mc:AlternateContent>
          </a:graphicData>
        </a:graphic>
      </p:graphicFrame>
    </p:spTree>
    <p:extLst>
      <p:ext uri="{BB962C8B-B14F-4D97-AF65-F5344CB8AC3E}">
        <p14:creationId xmlns:p14="http://schemas.microsoft.com/office/powerpoint/2010/main" val="23403707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fontScale="90000"/>
          </a:bodyPr>
          <a:lstStyle/>
          <a:p>
            <a:r>
              <a:rPr lang="en-US" dirty="0"/>
              <a:t>Programs Best Suited for ROI Analysis</a:t>
            </a:r>
          </a:p>
        </p:txBody>
      </p:sp>
      <p:sp>
        <p:nvSpPr>
          <p:cNvPr id="33795" name="Content Placeholder 2"/>
          <p:cNvSpPr>
            <a:spLocks noGrp="1"/>
          </p:cNvSpPr>
          <p:nvPr>
            <p:ph idx="1"/>
          </p:nvPr>
        </p:nvSpPr>
        <p:spPr/>
        <p:txBody>
          <a:bodyPr/>
          <a:lstStyle/>
          <a:p>
            <a:r>
              <a:rPr lang="en-US" dirty="0"/>
              <a:t>Training appropriate for ROI analysis:</a:t>
            </a:r>
          </a:p>
          <a:p>
            <a:pPr lvl="1"/>
            <a:r>
              <a:rPr lang="en-US" dirty="0"/>
              <a:t>Clearly identified outcomes.</a:t>
            </a:r>
          </a:p>
          <a:p>
            <a:pPr lvl="1"/>
            <a:r>
              <a:rPr lang="en-US" dirty="0"/>
              <a:t>Not one-time events.</a:t>
            </a:r>
          </a:p>
          <a:p>
            <a:pPr lvl="1"/>
            <a:r>
              <a:rPr lang="en-US" dirty="0"/>
              <a:t>Broad-based and highly visible in the organization.</a:t>
            </a:r>
          </a:p>
          <a:p>
            <a:pPr lvl="1"/>
            <a:r>
              <a:rPr lang="en-US" dirty="0"/>
              <a:t>Strategically focused.</a:t>
            </a:r>
          </a:p>
          <a:p>
            <a:pPr lvl="1"/>
            <a:r>
              <a:rPr lang="en-US" dirty="0"/>
              <a:t>Training effects can be isolated. </a:t>
            </a:r>
          </a:p>
        </p:txBody>
      </p:sp>
      <p:sp>
        <p:nvSpPr>
          <p:cNvPr id="33800"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1585632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fontScale="90000"/>
          </a:bodyPr>
          <a:lstStyle/>
          <a:p>
            <a:r>
              <a:rPr lang="en-US"/>
              <a:t>When ROI Isn</a:t>
            </a:r>
            <a:r>
              <a:rPr lang="ja-JP" altLang="en-US"/>
              <a:t>’</a:t>
            </a:r>
            <a:r>
              <a:rPr lang="en-US"/>
              <a:t>t Appropriate</a:t>
            </a:r>
          </a:p>
        </p:txBody>
      </p:sp>
      <p:sp>
        <p:nvSpPr>
          <p:cNvPr id="34819" name="Content Placeholder 2"/>
          <p:cNvSpPr>
            <a:spLocks noGrp="1"/>
          </p:cNvSpPr>
          <p:nvPr>
            <p:ph idx="1"/>
          </p:nvPr>
        </p:nvSpPr>
        <p:spPr/>
        <p:txBody>
          <a:bodyPr/>
          <a:lstStyle/>
          <a:p>
            <a:r>
              <a:rPr lang="en-US" dirty="0"/>
              <a:t>Justifying training when ROI </a:t>
            </a:r>
            <a:r>
              <a:rPr lang="en-US" dirty="0" err="1"/>
              <a:t>isn</a:t>
            </a:r>
            <a:r>
              <a:rPr lang="ja-JP" altLang="en-US" dirty="0"/>
              <a:t>’</a:t>
            </a:r>
            <a:r>
              <a:rPr lang="en-US" dirty="0"/>
              <a:t>t the answer:</a:t>
            </a:r>
          </a:p>
          <a:p>
            <a:pPr lvl="1"/>
            <a:r>
              <a:rPr lang="en-US" dirty="0"/>
              <a:t>Success cases.</a:t>
            </a:r>
          </a:p>
          <a:p>
            <a:pPr lvl="1"/>
            <a:r>
              <a:rPr lang="en-US" dirty="0"/>
              <a:t>Measuring the payback period.</a:t>
            </a:r>
          </a:p>
          <a:p>
            <a:pPr lvl="1"/>
            <a:r>
              <a:rPr lang="en-US" dirty="0"/>
              <a:t>The consequences of NOT training.</a:t>
            </a:r>
          </a:p>
          <a:p>
            <a:endParaRPr lang="en-US" dirty="0"/>
          </a:p>
          <a:p>
            <a:endParaRPr lang="en-US" dirty="0"/>
          </a:p>
        </p:txBody>
      </p:sp>
      <p:sp>
        <p:nvSpPr>
          <p:cNvPr id="34824"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900" baseline="30000"/>
              <a:t>©</a:t>
            </a:r>
            <a:r>
              <a:rPr lang="en-US" sz="900"/>
              <a:t>SHRM 2009</a:t>
            </a:r>
            <a:endParaRPr lang="en-US"/>
          </a:p>
        </p:txBody>
      </p:sp>
    </p:spTree>
    <p:extLst>
      <p:ext uri="{BB962C8B-B14F-4D97-AF65-F5344CB8AC3E}">
        <p14:creationId xmlns:p14="http://schemas.microsoft.com/office/powerpoint/2010/main" val="1010001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7"/>
          <p:cNvSpPr>
            <a:spLocks noGrp="1"/>
          </p:cNvSpPr>
          <p:nvPr>
            <p:ph type="title"/>
          </p:nvPr>
        </p:nvSpPr>
        <p:spPr/>
        <p:txBody>
          <a:bodyPr>
            <a:normAutofit/>
          </a:bodyPr>
          <a:lstStyle/>
          <a:p>
            <a:r>
              <a:rPr lang="en-US" sz="4800" dirty="0"/>
              <a:t>Needs Assessment</a:t>
            </a:r>
          </a:p>
        </p:txBody>
      </p:sp>
      <p:sp>
        <p:nvSpPr>
          <p:cNvPr id="33795" name="Content Placeholder 8"/>
          <p:cNvSpPr>
            <a:spLocks noGrp="1"/>
          </p:cNvSpPr>
          <p:nvPr>
            <p:ph idx="1"/>
          </p:nvPr>
        </p:nvSpPr>
        <p:spPr>
          <a:xfrm>
            <a:off x="1097280" y="2084293"/>
            <a:ext cx="6949440" cy="4049097"/>
          </a:xfrm>
        </p:spPr>
        <p:txBody>
          <a:bodyPr>
            <a:normAutofit fontScale="70000" lnSpcReduction="20000"/>
          </a:bodyPr>
          <a:lstStyle/>
          <a:p>
            <a:r>
              <a:rPr lang="en-US" sz="2400" dirty="0"/>
              <a:t>Goals of needs assessment:</a:t>
            </a:r>
          </a:p>
          <a:p>
            <a:pPr lvl="1"/>
            <a:r>
              <a:rPr lang="en-US" dirty="0"/>
              <a:t>Determine whether a training need exists.</a:t>
            </a:r>
          </a:p>
          <a:p>
            <a:pPr lvl="1"/>
            <a:r>
              <a:rPr lang="en-US" dirty="0"/>
              <a:t>Identify who it exists for.</a:t>
            </a:r>
          </a:p>
          <a:p>
            <a:pPr lvl="1"/>
            <a:r>
              <a:rPr lang="en-US" dirty="0"/>
              <a:t>Identify what tasks need to be taught.</a:t>
            </a:r>
          </a:p>
          <a:p>
            <a:endParaRPr lang="en-US" sz="2400" dirty="0" smtClean="0"/>
          </a:p>
          <a:p>
            <a:r>
              <a:rPr lang="en-US" sz="2400" dirty="0" smtClean="0"/>
              <a:t>Who </a:t>
            </a:r>
            <a:r>
              <a:rPr lang="en-US" sz="2400" dirty="0"/>
              <a:t>should participate in needs assessment:</a:t>
            </a:r>
          </a:p>
          <a:p>
            <a:pPr lvl="1"/>
            <a:r>
              <a:rPr lang="en-US" dirty="0"/>
              <a:t>Managers (both upper and mid-level managers).</a:t>
            </a:r>
          </a:p>
          <a:p>
            <a:pPr lvl="1"/>
            <a:r>
              <a:rPr lang="en-US" dirty="0"/>
              <a:t>Subject matter experts (SMEs).</a:t>
            </a:r>
          </a:p>
          <a:p>
            <a:pPr lvl="1"/>
            <a:r>
              <a:rPr lang="en-US" dirty="0"/>
              <a:t>Job incumbents.</a:t>
            </a:r>
          </a:p>
          <a:p>
            <a:pPr>
              <a:buFontTx/>
              <a:buNone/>
            </a:pPr>
            <a:r>
              <a:rPr lang="en-US" sz="2400" dirty="0"/>
              <a:t>		</a:t>
            </a:r>
          </a:p>
        </p:txBody>
      </p:sp>
      <p:sp>
        <p:nvSpPr>
          <p:cNvPr id="33799"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2474399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4"/>
          <p:cNvSpPr>
            <a:spLocks noGrp="1" noChangeArrowheads="1"/>
          </p:cNvSpPr>
          <p:nvPr>
            <p:ph type="title" idx="4294967295"/>
          </p:nvPr>
        </p:nvSpPr>
        <p:spPr>
          <a:xfrm>
            <a:off x="2362200" y="228600"/>
            <a:ext cx="6781800" cy="609600"/>
          </a:xfrm>
        </p:spPr>
        <p:txBody>
          <a:bodyPr/>
          <a:lstStyle/>
          <a:p>
            <a:r>
              <a:rPr lang="en-US" sz="2800"/>
              <a:t>Overview of Needs Assessment</a:t>
            </a:r>
          </a:p>
        </p:txBody>
      </p:sp>
      <p:grpSp>
        <p:nvGrpSpPr>
          <p:cNvPr id="30723" name="Group 5"/>
          <p:cNvGrpSpPr>
            <a:grpSpLocks/>
          </p:cNvGrpSpPr>
          <p:nvPr/>
        </p:nvGrpSpPr>
        <p:grpSpPr bwMode="auto">
          <a:xfrm>
            <a:off x="1676400" y="1219200"/>
            <a:ext cx="6324600" cy="5334000"/>
            <a:chOff x="8055" y="8644"/>
            <a:chExt cx="2400" cy="4815"/>
          </a:xfrm>
        </p:grpSpPr>
        <p:sp>
          <p:nvSpPr>
            <p:cNvPr id="30724" name="Line 6"/>
            <p:cNvSpPr>
              <a:spLocks noChangeShapeType="1"/>
            </p:cNvSpPr>
            <p:nvPr/>
          </p:nvSpPr>
          <p:spPr bwMode="auto">
            <a:xfrm flipH="1" flipV="1">
              <a:off x="10099" y="12314"/>
              <a:ext cx="356"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grpSp>
          <p:nvGrpSpPr>
            <p:cNvPr id="30725" name="Group 7"/>
            <p:cNvGrpSpPr>
              <a:grpSpLocks/>
            </p:cNvGrpSpPr>
            <p:nvPr/>
          </p:nvGrpSpPr>
          <p:grpSpPr bwMode="auto">
            <a:xfrm>
              <a:off x="8055" y="8644"/>
              <a:ext cx="2400" cy="4815"/>
              <a:chOff x="9540" y="2936"/>
              <a:chExt cx="2400" cy="4815"/>
            </a:xfrm>
          </p:grpSpPr>
          <p:sp>
            <p:nvSpPr>
              <p:cNvPr id="30726" name="_s1033"/>
              <p:cNvSpPr>
                <a:spLocks noChangeArrowheads="1"/>
              </p:cNvSpPr>
              <p:nvPr/>
            </p:nvSpPr>
            <p:spPr bwMode="auto">
              <a:xfrm>
                <a:off x="9971" y="2936"/>
                <a:ext cx="1557" cy="542"/>
              </a:xfrm>
              <a:prstGeom prst="roundRect">
                <a:avLst>
                  <a:gd name="adj" fmla="val 16667"/>
                </a:avLst>
              </a:prstGeom>
              <a:solidFill>
                <a:srgbClr val="FFFFFF"/>
              </a:solidFill>
              <a:ln w="9525">
                <a:solidFill>
                  <a:srgbClr val="000000"/>
                </a:solidFill>
                <a:round/>
                <a:headEnd/>
                <a:tailEnd/>
              </a:ln>
            </p:spPr>
            <p:txBody>
              <a:bodyPr anchor="ctr"/>
              <a:lstStyle/>
              <a:p>
                <a:endParaRPr lang="en-US" sz="2000" b="1">
                  <a:solidFill>
                    <a:srgbClr val="000000"/>
                  </a:solidFill>
                </a:endParaRPr>
              </a:p>
              <a:p>
                <a:endParaRPr lang="en-US" sz="2000" b="1">
                  <a:solidFill>
                    <a:srgbClr val="000000"/>
                  </a:solidFill>
                </a:endParaRPr>
              </a:p>
              <a:p>
                <a:r>
                  <a:rPr lang="en-US" sz="2000">
                    <a:solidFill>
                      <a:srgbClr val="000000"/>
                    </a:solidFill>
                  </a:rPr>
                  <a:t>1. Gather data to identify needs.	</a:t>
                </a:r>
              </a:p>
              <a:p>
                <a:endParaRPr lang="en-US" sz="2000" b="1">
                  <a:solidFill>
                    <a:srgbClr val="000000"/>
                  </a:solidFill>
                </a:endParaRPr>
              </a:p>
            </p:txBody>
          </p:sp>
          <p:sp>
            <p:nvSpPr>
              <p:cNvPr id="30727" name="_s1033"/>
              <p:cNvSpPr>
                <a:spLocks noChangeArrowheads="1"/>
              </p:cNvSpPr>
              <p:nvPr/>
            </p:nvSpPr>
            <p:spPr bwMode="auto">
              <a:xfrm>
                <a:off x="9971" y="3737"/>
                <a:ext cx="1585" cy="576"/>
              </a:xfrm>
              <a:prstGeom prst="roundRect">
                <a:avLst>
                  <a:gd name="adj" fmla="val 16667"/>
                </a:avLst>
              </a:prstGeom>
              <a:solidFill>
                <a:srgbClr val="FFFFFF"/>
              </a:solidFill>
              <a:ln w="9525">
                <a:solidFill>
                  <a:srgbClr val="000000"/>
                </a:solidFill>
                <a:round/>
                <a:headEnd/>
                <a:tailEnd/>
              </a:ln>
            </p:spPr>
            <p:txBody>
              <a:bodyPr anchor="ctr"/>
              <a:lstStyle/>
              <a:p>
                <a:r>
                  <a:rPr lang="en-US" sz="2000">
                    <a:solidFill>
                      <a:srgbClr val="000000"/>
                    </a:solidFill>
                  </a:rPr>
                  <a:t>2. Determine needs that can be met by training intervention.</a:t>
                </a:r>
              </a:p>
            </p:txBody>
          </p:sp>
          <p:sp>
            <p:nvSpPr>
              <p:cNvPr id="30728" name="_s1033"/>
              <p:cNvSpPr>
                <a:spLocks noChangeArrowheads="1"/>
              </p:cNvSpPr>
              <p:nvPr/>
            </p:nvSpPr>
            <p:spPr bwMode="auto">
              <a:xfrm>
                <a:off x="9971" y="4603"/>
                <a:ext cx="1585" cy="576"/>
              </a:xfrm>
              <a:prstGeom prst="roundRect">
                <a:avLst>
                  <a:gd name="adj" fmla="val 16667"/>
                </a:avLst>
              </a:prstGeom>
              <a:solidFill>
                <a:srgbClr val="FFFFFF"/>
              </a:solidFill>
              <a:ln w="9525">
                <a:solidFill>
                  <a:srgbClr val="000000"/>
                </a:solidFill>
                <a:round/>
                <a:headEnd/>
                <a:tailEnd/>
              </a:ln>
            </p:spPr>
            <p:txBody>
              <a:bodyPr anchor="ctr"/>
              <a:lstStyle/>
              <a:p>
                <a:r>
                  <a:rPr lang="en-US" sz="2000">
                    <a:solidFill>
                      <a:srgbClr val="000000"/>
                    </a:solidFill>
                  </a:rPr>
                  <a:t>3. Propose solutions.</a:t>
                </a:r>
              </a:p>
            </p:txBody>
          </p:sp>
          <p:sp>
            <p:nvSpPr>
              <p:cNvPr id="30729" name="_s1033"/>
              <p:cNvSpPr>
                <a:spLocks noChangeArrowheads="1"/>
              </p:cNvSpPr>
              <p:nvPr/>
            </p:nvSpPr>
            <p:spPr bwMode="auto">
              <a:xfrm>
                <a:off x="9971" y="5469"/>
                <a:ext cx="1585" cy="576"/>
              </a:xfrm>
              <a:prstGeom prst="roundRect">
                <a:avLst>
                  <a:gd name="adj" fmla="val 16667"/>
                </a:avLst>
              </a:prstGeom>
              <a:solidFill>
                <a:srgbClr val="FFFFFF"/>
              </a:solidFill>
              <a:ln w="9525">
                <a:solidFill>
                  <a:srgbClr val="000000"/>
                </a:solidFill>
                <a:round/>
                <a:headEnd/>
                <a:tailEnd/>
              </a:ln>
            </p:spPr>
            <p:txBody>
              <a:bodyPr anchor="ctr"/>
              <a:lstStyle/>
              <a:p>
                <a:endParaRPr lang="en-US" sz="2000" b="1">
                  <a:solidFill>
                    <a:srgbClr val="000000"/>
                  </a:solidFill>
                </a:endParaRPr>
              </a:p>
              <a:p>
                <a:r>
                  <a:rPr lang="en-US" sz="2000">
                    <a:solidFill>
                      <a:srgbClr val="000000"/>
                    </a:solidFill>
                  </a:rPr>
                  <a:t>4. Calculate potential cost of training interventions.</a:t>
                </a:r>
              </a:p>
              <a:p>
                <a:pPr algn="ctr"/>
                <a:endParaRPr lang="en-US" sz="2000" b="1">
                  <a:solidFill>
                    <a:srgbClr val="000000"/>
                  </a:solidFill>
                </a:endParaRPr>
              </a:p>
            </p:txBody>
          </p:sp>
          <p:sp>
            <p:nvSpPr>
              <p:cNvPr id="30730" name="_s1033"/>
              <p:cNvSpPr>
                <a:spLocks noChangeArrowheads="1"/>
              </p:cNvSpPr>
              <p:nvPr/>
            </p:nvSpPr>
            <p:spPr bwMode="auto">
              <a:xfrm>
                <a:off x="9971" y="6336"/>
                <a:ext cx="1585" cy="575"/>
              </a:xfrm>
              <a:prstGeom prst="roundRect">
                <a:avLst>
                  <a:gd name="adj" fmla="val 16667"/>
                </a:avLst>
              </a:prstGeom>
              <a:solidFill>
                <a:srgbClr val="FFFFFF"/>
              </a:solidFill>
              <a:ln w="9525">
                <a:solidFill>
                  <a:srgbClr val="000000"/>
                </a:solidFill>
                <a:round/>
                <a:headEnd/>
                <a:tailEnd/>
              </a:ln>
            </p:spPr>
            <p:txBody>
              <a:bodyPr anchor="ctr"/>
              <a:lstStyle/>
              <a:p>
                <a:r>
                  <a:rPr lang="en-US" sz="2000">
                    <a:solidFill>
                      <a:srgbClr val="000000"/>
                    </a:solidFill>
                  </a:rPr>
                  <a:t>5. Choose the training. </a:t>
                </a:r>
              </a:p>
            </p:txBody>
          </p:sp>
          <p:sp>
            <p:nvSpPr>
              <p:cNvPr id="30731" name="Line 13"/>
              <p:cNvSpPr>
                <a:spLocks noChangeShapeType="1"/>
              </p:cNvSpPr>
              <p:nvPr/>
            </p:nvSpPr>
            <p:spPr bwMode="auto">
              <a:xfrm flipH="1" flipV="1">
                <a:off x="11584" y="3197"/>
                <a:ext cx="356"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2" name="Line 14"/>
              <p:cNvSpPr>
                <a:spLocks noChangeShapeType="1"/>
              </p:cNvSpPr>
              <p:nvPr/>
            </p:nvSpPr>
            <p:spPr bwMode="auto">
              <a:xfrm flipH="1" flipV="1">
                <a:off x="11584" y="4007"/>
                <a:ext cx="356"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3" name="Line 15"/>
              <p:cNvSpPr>
                <a:spLocks noChangeShapeType="1"/>
              </p:cNvSpPr>
              <p:nvPr/>
            </p:nvSpPr>
            <p:spPr bwMode="auto">
              <a:xfrm flipH="1" flipV="1">
                <a:off x="11584" y="4902"/>
                <a:ext cx="356"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4" name="Line 16"/>
              <p:cNvSpPr>
                <a:spLocks noChangeShapeType="1"/>
              </p:cNvSpPr>
              <p:nvPr/>
            </p:nvSpPr>
            <p:spPr bwMode="auto">
              <a:xfrm flipH="1" flipV="1">
                <a:off x="11584" y="5744"/>
                <a:ext cx="356"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5" name="Line 17"/>
              <p:cNvSpPr>
                <a:spLocks noChangeShapeType="1"/>
              </p:cNvSpPr>
              <p:nvPr/>
            </p:nvSpPr>
            <p:spPr bwMode="auto">
              <a:xfrm flipV="1">
                <a:off x="9549" y="4007"/>
                <a:ext cx="357"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6" name="Line 18"/>
              <p:cNvSpPr>
                <a:spLocks noChangeShapeType="1"/>
              </p:cNvSpPr>
              <p:nvPr/>
            </p:nvSpPr>
            <p:spPr bwMode="auto">
              <a:xfrm flipV="1">
                <a:off x="9549" y="4859"/>
                <a:ext cx="357"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7" name="Line 19"/>
              <p:cNvSpPr>
                <a:spLocks noChangeShapeType="1"/>
              </p:cNvSpPr>
              <p:nvPr/>
            </p:nvSpPr>
            <p:spPr bwMode="auto">
              <a:xfrm flipV="1">
                <a:off x="9549" y="5722"/>
                <a:ext cx="357"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8" name="Line 20"/>
              <p:cNvSpPr>
                <a:spLocks noChangeShapeType="1"/>
              </p:cNvSpPr>
              <p:nvPr/>
            </p:nvSpPr>
            <p:spPr bwMode="auto">
              <a:xfrm flipV="1">
                <a:off x="9564" y="7483"/>
                <a:ext cx="357"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0739" name="Line 21"/>
              <p:cNvSpPr>
                <a:spLocks noChangeShapeType="1"/>
              </p:cNvSpPr>
              <p:nvPr/>
            </p:nvSpPr>
            <p:spPr bwMode="auto">
              <a:xfrm>
                <a:off x="11940" y="3197"/>
                <a:ext cx="0" cy="340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0740" name="Line 22"/>
              <p:cNvSpPr>
                <a:spLocks noChangeShapeType="1"/>
              </p:cNvSpPr>
              <p:nvPr/>
            </p:nvSpPr>
            <p:spPr bwMode="auto">
              <a:xfrm flipH="1">
                <a:off x="9540" y="4006"/>
                <a:ext cx="0" cy="347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0741" name="_s1033"/>
              <p:cNvSpPr>
                <a:spLocks noChangeArrowheads="1"/>
              </p:cNvSpPr>
              <p:nvPr/>
            </p:nvSpPr>
            <p:spPr bwMode="auto">
              <a:xfrm>
                <a:off x="9986" y="7176"/>
                <a:ext cx="1585" cy="575"/>
              </a:xfrm>
              <a:prstGeom prst="roundRect">
                <a:avLst>
                  <a:gd name="adj" fmla="val 16667"/>
                </a:avLst>
              </a:prstGeom>
              <a:solidFill>
                <a:srgbClr val="FFFFFF"/>
              </a:solidFill>
              <a:ln w="9525">
                <a:solidFill>
                  <a:srgbClr val="000000"/>
                </a:solidFill>
                <a:round/>
                <a:headEnd/>
                <a:tailEnd/>
              </a:ln>
            </p:spPr>
            <p:txBody>
              <a:bodyPr anchor="ctr"/>
              <a:lstStyle/>
              <a:p>
                <a:r>
                  <a:rPr lang="en-US" sz="2000">
                    <a:solidFill>
                      <a:srgbClr val="000000"/>
                    </a:solidFill>
                  </a:rPr>
                  <a:t>6. Implement the training.</a:t>
                </a:r>
              </a:p>
            </p:txBody>
          </p:sp>
          <p:sp>
            <p:nvSpPr>
              <p:cNvPr id="30742" name="Line 24"/>
              <p:cNvSpPr>
                <a:spLocks noChangeShapeType="1"/>
              </p:cNvSpPr>
              <p:nvPr/>
            </p:nvSpPr>
            <p:spPr bwMode="auto">
              <a:xfrm flipV="1">
                <a:off x="9549" y="6628"/>
                <a:ext cx="357"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grpSp>
      </p:grpSp>
    </p:spTree>
    <p:extLst>
      <p:ext uri="{BB962C8B-B14F-4D97-AF65-F5344CB8AC3E}">
        <p14:creationId xmlns:p14="http://schemas.microsoft.com/office/powerpoint/2010/main" val="2024711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a:bodyPr>
          <a:lstStyle/>
          <a:p>
            <a:r>
              <a:rPr lang="en-US" sz="4800" dirty="0"/>
              <a:t>Needs Assessment Process</a:t>
            </a:r>
          </a:p>
        </p:txBody>
      </p:sp>
      <p:sp>
        <p:nvSpPr>
          <p:cNvPr id="35843" name="Content Placeholder 2"/>
          <p:cNvSpPr>
            <a:spLocks noGrp="1"/>
          </p:cNvSpPr>
          <p:nvPr>
            <p:ph idx="1"/>
          </p:nvPr>
        </p:nvSpPr>
        <p:spPr>
          <a:xfrm>
            <a:off x="1097280" y="2084293"/>
            <a:ext cx="6949440" cy="4039427"/>
          </a:xfrm>
        </p:spPr>
        <p:txBody>
          <a:bodyPr>
            <a:normAutofit fontScale="85000" lnSpcReduction="20000"/>
          </a:bodyPr>
          <a:lstStyle/>
          <a:p>
            <a:r>
              <a:rPr lang="en-US" sz="2400" dirty="0"/>
              <a:t>Organizational analysis:</a:t>
            </a:r>
          </a:p>
          <a:p>
            <a:pPr lvl="1"/>
            <a:r>
              <a:rPr lang="en-US" dirty="0"/>
              <a:t>Is training appropriate?</a:t>
            </a:r>
          </a:p>
          <a:p>
            <a:pPr lvl="1"/>
            <a:r>
              <a:rPr lang="en-US" dirty="0"/>
              <a:t>Does training support the organization</a:t>
            </a:r>
            <a:r>
              <a:rPr lang="ja-JP" altLang="en-US" dirty="0">
                <a:latin typeface="Arial"/>
              </a:rPr>
              <a:t>’</a:t>
            </a:r>
            <a:r>
              <a:rPr lang="en-US" dirty="0"/>
              <a:t>s strategic direction?</a:t>
            </a:r>
          </a:p>
          <a:p>
            <a:r>
              <a:rPr lang="en-US" sz="2400" dirty="0"/>
              <a:t>Person analysis:</a:t>
            </a:r>
          </a:p>
          <a:p>
            <a:pPr lvl="1"/>
            <a:r>
              <a:rPr lang="en-US" dirty="0"/>
              <a:t>Does employee performance indicate a need for training?</a:t>
            </a:r>
          </a:p>
          <a:p>
            <a:pPr lvl="1"/>
            <a:r>
              <a:rPr lang="en-US" dirty="0"/>
              <a:t>Which employees need training?</a:t>
            </a:r>
          </a:p>
          <a:p>
            <a:r>
              <a:rPr lang="en-US" sz="2400" dirty="0"/>
              <a:t>Task </a:t>
            </a:r>
            <a:r>
              <a:rPr lang="en-US" sz="2400" dirty="0" smtClean="0"/>
              <a:t>analysis:</a:t>
            </a:r>
            <a:endParaRPr lang="en-US" sz="2400" dirty="0"/>
          </a:p>
          <a:p>
            <a:pPr lvl="1"/>
            <a:r>
              <a:rPr lang="en-US" dirty="0"/>
              <a:t>What work activities are required to complete a task?</a:t>
            </a:r>
          </a:p>
          <a:p>
            <a:pPr lvl="1"/>
            <a:r>
              <a:rPr lang="en-US" dirty="0"/>
              <a:t>What knowledge, skills and abilities are necessary to successfully perform the task?</a:t>
            </a:r>
          </a:p>
        </p:txBody>
      </p:sp>
      <p:sp>
        <p:nvSpPr>
          <p:cNvPr id="35847"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869924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p:txBody>
          <a:bodyPr>
            <a:normAutofit fontScale="90000"/>
          </a:bodyPr>
          <a:lstStyle/>
          <a:p>
            <a:r>
              <a:rPr lang="en-US" sz="4800" dirty="0"/>
              <a:t>Needs Assessment </a:t>
            </a:r>
            <a:r>
              <a:rPr lang="en-US" sz="4800" dirty="0" smtClean="0"/>
              <a:t>Tools/Methods</a:t>
            </a:r>
            <a:endParaRPr lang="en-US" sz="4800" dirty="0"/>
          </a:p>
        </p:txBody>
      </p:sp>
      <p:sp>
        <p:nvSpPr>
          <p:cNvPr id="34819" name="Content Placeholder 4"/>
          <p:cNvSpPr>
            <a:spLocks noGrp="1"/>
          </p:cNvSpPr>
          <p:nvPr>
            <p:ph sz="half" idx="1"/>
          </p:nvPr>
        </p:nvSpPr>
        <p:spPr/>
        <p:txBody>
          <a:bodyPr>
            <a:normAutofit/>
          </a:bodyPr>
          <a:lstStyle/>
          <a:p>
            <a:r>
              <a:rPr lang="en-US" sz="2400" dirty="0"/>
              <a:t>Performance tests.</a:t>
            </a:r>
          </a:p>
          <a:p>
            <a:r>
              <a:rPr lang="en-US" sz="2400" dirty="0"/>
              <a:t>Questionnaires and surveys.</a:t>
            </a:r>
          </a:p>
          <a:p>
            <a:r>
              <a:rPr lang="en-US" sz="2400" dirty="0"/>
              <a:t>Observations.</a:t>
            </a:r>
          </a:p>
          <a:p>
            <a:r>
              <a:rPr lang="en-US" sz="2400" dirty="0"/>
              <a:t>Focus groups.</a:t>
            </a:r>
          </a:p>
          <a:p>
            <a:r>
              <a:rPr lang="en-US" sz="2400" dirty="0"/>
              <a:t>Interviews</a:t>
            </a:r>
            <a:r>
              <a:rPr lang="en-US" sz="2400" dirty="0" smtClean="0"/>
              <a:t>.</a:t>
            </a:r>
            <a:endParaRPr lang="en-US" sz="2400" dirty="0"/>
          </a:p>
        </p:txBody>
      </p:sp>
      <p:sp>
        <p:nvSpPr>
          <p:cNvPr id="2" name="Content Placeholder 1"/>
          <p:cNvSpPr>
            <a:spLocks noGrp="1"/>
          </p:cNvSpPr>
          <p:nvPr>
            <p:ph sz="half" idx="2"/>
          </p:nvPr>
        </p:nvSpPr>
        <p:spPr/>
        <p:txBody>
          <a:bodyPr/>
          <a:lstStyle/>
          <a:p>
            <a:r>
              <a:rPr lang="en-US" dirty="0"/>
              <a:t>Work samples.</a:t>
            </a:r>
          </a:p>
          <a:p>
            <a:r>
              <a:rPr lang="en-US" dirty="0"/>
              <a:t>Industry standards.</a:t>
            </a:r>
          </a:p>
          <a:p>
            <a:r>
              <a:rPr lang="en-US" dirty="0"/>
              <a:t>Work records.</a:t>
            </a:r>
          </a:p>
          <a:p>
            <a:r>
              <a:rPr lang="en-US" dirty="0"/>
              <a:t>Key employee consultation.</a:t>
            </a:r>
          </a:p>
          <a:p>
            <a:r>
              <a:rPr lang="en-US" dirty="0"/>
              <a:t>Company reports and print media analysis.</a:t>
            </a:r>
          </a:p>
          <a:p>
            <a:r>
              <a:rPr lang="en-US" dirty="0"/>
              <a:t>Checklists.</a:t>
            </a:r>
          </a:p>
          <a:p>
            <a:endParaRPr lang="en-US" dirty="0"/>
          </a:p>
        </p:txBody>
      </p:sp>
      <p:sp>
        <p:nvSpPr>
          <p:cNvPr id="34821" name="Footer Placeholder 3"/>
          <p:cNvSpPr txBox="1">
            <a:spLocks noGrp="1"/>
          </p:cNvSpPr>
          <p:nvPr/>
        </p:nvSpPr>
        <p:spPr bwMode="auto">
          <a:xfrm>
            <a:off x="3124200" y="6400800"/>
            <a:ext cx="2895600" cy="320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900" baseline="30000">
                <a:cs typeface="Arial" charset="0"/>
              </a:rPr>
              <a:t>©</a:t>
            </a:r>
            <a:r>
              <a:rPr lang="en-US" sz="900">
                <a:cs typeface="Arial" charset="0"/>
              </a:rPr>
              <a:t>SHRM 2009</a:t>
            </a:r>
          </a:p>
        </p:txBody>
      </p:sp>
    </p:spTree>
    <p:extLst>
      <p:ext uri="{BB962C8B-B14F-4D97-AF65-F5344CB8AC3E}">
        <p14:creationId xmlns:p14="http://schemas.microsoft.com/office/powerpoint/2010/main" val="92279701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nchor="b">
            <a:normAutofit fontScale="90000"/>
          </a:bodyPr>
          <a:lstStyle/>
          <a:p>
            <a:pPr algn="ctr"/>
            <a:r>
              <a:rPr lang="en-US" dirty="0"/>
              <a:t>Challenges of </a:t>
            </a:r>
            <a:r>
              <a:rPr lang="en-US" dirty="0" smtClean="0"/>
              <a:t>conducting a Needs Analysis</a:t>
            </a:r>
            <a:endParaRPr lang="en-US" dirty="0"/>
          </a:p>
        </p:txBody>
      </p:sp>
      <p:sp>
        <p:nvSpPr>
          <p:cNvPr id="97283" name="Rectangle 3"/>
          <p:cNvSpPr>
            <a:spLocks noGrp="1" noChangeArrowheads="1"/>
          </p:cNvSpPr>
          <p:nvPr>
            <p:ph idx="1"/>
          </p:nvPr>
        </p:nvSpPr>
        <p:spPr/>
        <p:txBody>
          <a:bodyPr>
            <a:normAutofit fontScale="92500" lnSpcReduction="20000"/>
          </a:bodyPr>
          <a:lstStyle/>
          <a:p>
            <a:pPr marL="292100" indent="-292100" defTabSz="809625">
              <a:lnSpc>
                <a:spcPct val="80000"/>
              </a:lnSpc>
            </a:pPr>
            <a:r>
              <a:rPr lang="en-US" sz="2000"/>
              <a:t>Time constraints can limit the length and detail obtained from needs assessment. </a:t>
            </a:r>
          </a:p>
          <a:p>
            <a:pPr marL="635000" lvl="1" indent="-228600" defTabSz="809625">
              <a:lnSpc>
                <a:spcPct val="80000"/>
              </a:lnSpc>
            </a:pPr>
            <a:r>
              <a:rPr lang="en-US" sz="1800"/>
              <a:t>What should you do if you lack the time to conduct a TNA?</a:t>
            </a:r>
          </a:p>
          <a:p>
            <a:pPr marL="292100" indent="-292100" defTabSz="809625">
              <a:lnSpc>
                <a:spcPct val="80000"/>
              </a:lnSpc>
            </a:pPr>
            <a:r>
              <a:rPr lang="en-US" sz="2000"/>
              <a:t>Lack of management support :</a:t>
            </a:r>
          </a:p>
          <a:p>
            <a:pPr marL="635000" lvl="1" indent="-228600" defTabSz="809625">
              <a:lnSpc>
                <a:spcPct val="80000"/>
              </a:lnSpc>
            </a:pPr>
            <a:r>
              <a:rPr lang="en-US" sz="1800"/>
              <a:t>The scope of the needs assessment depends on the size of the performance issue.</a:t>
            </a:r>
          </a:p>
          <a:p>
            <a:pPr marL="292100" indent="-292100" defTabSz="809625">
              <a:lnSpc>
                <a:spcPct val="80000"/>
              </a:lnSpc>
            </a:pPr>
            <a:r>
              <a:rPr lang="en-US" sz="2000"/>
              <a:t>Starting over each time. However, you can anticipate training needs if you are attuned to:</a:t>
            </a:r>
          </a:p>
          <a:p>
            <a:pPr marL="635000" lvl="1" indent="-228600" defTabSz="809625">
              <a:lnSpc>
                <a:spcPct val="80000"/>
              </a:lnSpc>
            </a:pPr>
            <a:r>
              <a:rPr lang="en-US" sz="1800"/>
              <a:t>Business problems.</a:t>
            </a:r>
          </a:p>
          <a:p>
            <a:pPr marL="635000" lvl="1" indent="-228600" defTabSz="809625">
              <a:lnSpc>
                <a:spcPct val="80000"/>
              </a:lnSpc>
            </a:pPr>
            <a:r>
              <a:rPr lang="en-US" sz="1800"/>
              <a:t>Technological developments.</a:t>
            </a:r>
          </a:p>
          <a:p>
            <a:pPr marL="635000" lvl="1" indent="-228600" defTabSz="809625">
              <a:lnSpc>
                <a:spcPct val="80000"/>
              </a:lnSpc>
            </a:pPr>
            <a:r>
              <a:rPr lang="en-US" sz="1800"/>
              <a:t>Other issues facing the organization.</a:t>
            </a:r>
          </a:p>
        </p:txBody>
      </p:sp>
    </p:spTree>
    <p:extLst>
      <p:ext uri="{BB962C8B-B14F-4D97-AF65-F5344CB8AC3E}">
        <p14:creationId xmlns:p14="http://schemas.microsoft.com/office/powerpoint/2010/main" val="2284945485"/>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Effect transition="in" filter="checkerboard(across)">
                                      <p:cBhvr>
                                        <p:cTn id="7" dur="500"/>
                                        <p:tgtEl>
                                          <p:spTgt spid="97283">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97283">
                                            <p:txEl>
                                              <p:pRg st="1" end="1"/>
                                            </p:txEl>
                                          </p:spTgt>
                                        </p:tgtEl>
                                        <p:attrNameLst>
                                          <p:attrName>style.visibility</p:attrName>
                                        </p:attrNameLst>
                                      </p:cBhvr>
                                      <p:to>
                                        <p:strVal val="visible"/>
                                      </p:to>
                                    </p:set>
                                    <p:animEffect transition="in" filter="checkerboard(across)">
                                      <p:cBhvr>
                                        <p:cTn id="10" dur="500"/>
                                        <p:tgtEl>
                                          <p:spTgt spid="9728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97283">
                                            <p:txEl>
                                              <p:pRg st="2" end="2"/>
                                            </p:txEl>
                                          </p:spTgt>
                                        </p:tgtEl>
                                        <p:attrNameLst>
                                          <p:attrName>style.visibility</p:attrName>
                                        </p:attrNameLst>
                                      </p:cBhvr>
                                      <p:to>
                                        <p:strVal val="visible"/>
                                      </p:to>
                                    </p:set>
                                    <p:animEffect transition="in" filter="checkerboard(across)">
                                      <p:cBhvr>
                                        <p:cTn id="15" dur="500"/>
                                        <p:tgtEl>
                                          <p:spTgt spid="97283">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97283">
                                            <p:txEl>
                                              <p:pRg st="3" end="3"/>
                                            </p:txEl>
                                          </p:spTgt>
                                        </p:tgtEl>
                                        <p:attrNameLst>
                                          <p:attrName>style.visibility</p:attrName>
                                        </p:attrNameLst>
                                      </p:cBhvr>
                                      <p:to>
                                        <p:strVal val="visible"/>
                                      </p:to>
                                    </p:set>
                                    <p:animEffect transition="in" filter="checkerboard(across)">
                                      <p:cBhvr>
                                        <p:cTn id="18" dur="500"/>
                                        <p:tgtEl>
                                          <p:spTgt spid="97283">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97283">
                                            <p:txEl>
                                              <p:pRg st="4" end="4"/>
                                            </p:txEl>
                                          </p:spTgt>
                                        </p:tgtEl>
                                        <p:attrNameLst>
                                          <p:attrName>style.visibility</p:attrName>
                                        </p:attrNameLst>
                                      </p:cBhvr>
                                      <p:to>
                                        <p:strVal val="visible"/>
                                      </p:to>
                                    </p:set>
                                    <p:animEffect transition="in" filter="checkerboard(across)">
                                      <p:cBhvr>
                                        <p:cTn id="23" dur="500"/>
                                        <p:tgtEl>
                                          <p:spTgt spid="97283">
                                            <p:txEl>
                                              <p:pRg st="4" end="4"/>
                                            </p:txEl>
                                          </p:spTgt>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97283">
                                            <p:txEl>
                                              <p:pRg st="5" end="5"/>
                                            </p:txEl>
                                          </p:spTgt>
                                        </p:tgtEl>
                                        <p:attrNameLst>
                                          <p:attrName>style.visibility</p:attrName>
                                        </p:attrNameLst>
                                      </p:cBhvr>
                                      <p:to>
                                        <p:strVal val="visible"/>
                                      </p:to>
                                    </p:set>
                                    <p:animEffect transition="in" filter="checkerboard(across)">
                                      <p:cBhvr>
                                        <p:cTn id="26" dur="500"/>
                                        <p:tgtEl>
                                          <p:spTgt spid="97283">
                                            <p:txEl>
                                              <p:pRg st="5" end="5"/>
                                            </p:txEl>
                                          </p:spTgt>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97283">
                                            <p:txEl>
                                              <p:pRg st="6" end="6"/>
                                            </p:txEl>
                                          </p:spTgt>
                                        </p:tgtEl>
                                        <p:attrNameLst>
                                          <p:attrName>style.visibility</p:attrName>
                                        </p:attrNameLst>
                                      </p:cBhvr>
                                      <p:to>
                                        <p:strVal val="visible"/>
                                      </p:to>
                                    </p:set>
                                    <p:animEffect transition="in" filter="checkerboard(across)">
                                      <p:cBhvr>
                                        <p:cTn id="29" dur="500"/>
                                        <p:tgtEl>
                                          <p:spTgt spid="97283">
                                            <p:txEl>
                                              <p:pRg st="6" end="6"/>
                                            </p:txEl>
                                          </p:spTgt>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97283">
                                            <p:txEl>
                                              <p:pRg st="7" end="7"/>
                                            </p:txEl>
                                          </p:spTgt>
                                        </p:tgtEl>
                                        <p:attrNameLst>
                                          <p:attrName>style.visibility</p:attrName>
                                        </p:attrNameLst>
                                      </p:cBhvr>
                                      <p:to>
                                        <p:strVal val="visible"/>
                                      </p:to>
                                    </p:set>
                                    <p:animEffect transition="in" filter="checkerboard(across)">
                                      <p:cBhvr>
                                        <p:cTn id="32" dur="500"/>
                                        <p:tgtEl>
                                          <p:spTgt spid="972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 #</a:t>
            </a:r>
            <a:r>
              <a:rPr lang="en-US" dirty="0"/>
              <a:t>2</a:t>
            </a:r>
            <a:r>
              <a:rPr lang="en-US" dirty="0" smtClean="0"/>
              <a:t>:</a:t>
            </a:r>
            <a:endParaRPr lang="en-US" dirty="0"/>
          </a:p>
        </p:txBody>
      </p:sp>
      <p:sp>
        <p:nvSpPr>
          <p:cNvPr id="3" name="Content Placeholder 2"/>
          <p:cNvSpPr>
            <a:spLocks noGrp="1"/>
          </p:cNvSpPr>
          <p:nvPr>
            <p:ph type="body" idx="1"/>
          </p:nvPr>
        </p:nvSpPr>
        <p:spPr>
          <a:xfrm>
            <a:off x="941917" y="3413190"/>
            <a:ext cx="7270750" cy="1143000"/>
          </a:xfrm>
        </p:spPr>
        <p:txBody>
          <a:bodyPr>
            <a:noAutofit/>
          </a:bodyPr>
          <a:lstStyle/>
          <a:p>
            <a:r>
              <a:rPr lang="en-US" sz="2800" dirty="0" smtClean="0"/>
              <a:t>Explain the role that training and development play in improving performance (and the role they do not play in improving performance)</a:t>
            </a:r>
            <a:endParaRPr lang="en-US" sz="2800" dirty="0"/>
          </a:p>
        </p:txBody>
      </p:sp>
    </p:spTree>
    <p:extLst>
      <p:ext uri="{BB962C8B-B14F-4D97-AF65-F5344CB8AC3E}">
        <p14:creationId xmlns:p14="http://schemas.microsoft.com/office/powerpoint/2010/main" val="4157692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Formal">
  <a:themeElements>
    <a:clrScheme name="Formal">
      <a:dk1>
        <a:srgbClr val="534239"/>
      </a:dk1>
      <a:lt1>
        <a:srgbClr val="FFFFFF"/>
      </a:lt1>
      <a:dk2>
        <a:srgbClr val="3D3A48"/>
      </a:dk2>
      <a:lt2>
        <a:srgbClr val="E1DFD1"/>
      </a:lt2>
      <a:accent1>
        <a:srgbClr val="907F76"/>
      </a:accent1>
      <a:accent2>
        <a:srgbClr val="A46645"/>
      </a:accent2>
      <a:accent3>
        <a:srgbClr val="CD9C47"/>
      </a:accent3>
      <a:accent4>
        <a:srgbClr val="9A92CD"/>
      </a:accent4>
      <a:accent5>
        <a:srgbClr val="7D639B"/>
      </a:accent5>
      <a:accent6>
        <a:srgbClr val="733678"/>
      </a:accent6>
      <a:hlink>
        <a:srgbClr val="A84914"/>
      </a:hlink>
      <a:folHlink>
        <a:srgbClr val="B25672"/>
      </a:folHlink>
    </a:clrScheme>
    <a:fontScheme name="Formal">
      <a:majorFont>
        <a:latin typeface="Garamond"/>
        <a:ea typeface=""/>
        <a:cs typeface=""/>
        <a:font script="Jpan" typeface="ヒラギノ明朝 Pro W3"/>
        <a:font script="Hans" typeface="宋体"/>
        <a:font script="Hant" typeface="新細明體"/>
      </a:majorFont>
      <a:minorFont>
        <a:latin typeface="Garamond"/>
        <a:ea typeface=""/>
        <a:cs typeface=""/>
        <a:font script="Jpan" typeface="ヒラギノ明朝 Pro W3"/>
        <a:font script="Hans" typeface="宋体"/>
        <a:font script="Hant" typeface="新細明體"/>
      </a:minorFont>
    </a:fontScheme>
    <a:fmtScheme name="Formal">
      <a:fillStyleLst>
        <a:solidFill>
          <a:schemeClr val="phClr"/>
        </a:solidFill>
        <a:blipFill rotWithShape="1">
          <a:blip xmlns:r="http://schemas.openxmlformats.org/officeDocument/2006/relationships" r:embed="rId1">
            <a:duotone>
              <a:schemeClr val="phClr">
                <a:tint val="60000"/>
                <a:satMod val="200000"/>
              </a:schemeClr>
              <a:schemeClr val="phClr">
                <a:shade val="90000"/>
                <a:satMod val="150000"/>
              </a:schemeClr>
            </a:duotone>
          </a:blip>
          <a:tile tx="0" ty="0" sx="50000" sy="50000" flip="none" algn="tl"/>
        </a:blipFill>
        <a:blipFill rotWithShape="1">
          <a:blip xmlns:r="http://schemas.openxmlformats.org/officeDocument/2006/relationships" r:embed="rId2">
            <a:duotone>
              <a:schemeClr val="phClr">
                <a:tint val="80000"/>
                <a:satMod val="135000"/>
              </a:schemeClr>
              <a:schemeClr val="phClr">
                <a:shade val="80000"/>
                <a:satMod val="150000"/>
              </a:schemeClr>
            </a:duotone>
          </a:blip>
          <a:tile tx="0" ty="0" sx="65000" sy="65000" flip="none" algn="tl"/>
        </a:blipFill>
      </a:fillStyleLst>
      <a:lnStyleLst>
        <a:ln w="12700" cap="flat" cmpd="sng" algn="ctr">
          <a:solidFill>
            <a:schemeClr val="phClr">
              <a:shade val="95000"/>
              <a:satMod val="105000"/>
            </a:schemeClr>
          </a:solidFill>
          <a:prstDash val="solid"/>
          <a:miter/>
        </a:ln>
        <a:ln w="25400" cap="flat" cmpd="sng" algn="ctr">
          <a:solidFill>
            <a:schemeClr val="phClr">
              <a:shade val="90000"/>
              <a:alpha val="90000"/>
            </a:schemeClr>
          </a:solidFill>
          <a:prstDash val="solid"/>
          <a:miter/>
        </a:ln>
        <a:ln w="38100" cap="flat" cmpd="sng" algn="ctr">
          <a:solidFill>
            <a:schemeClr val="phClr">
              <a:shade val="85000"/>
              <a:alpha val="90000"/>
              <a:satMod val="125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outerShdw blurRad="88900" dist="38100" dir="5400000" sx="101000" sy="101000" rotWithShape="0">
              <a:srgbClr val="000000">
                <a:alpha val="50000"/>
              </a:srgbClr>
            </a:outerShdw>
          </a:effectLst>
          <a:scene3d>
            <a:camera prst="orthographicFront">
              <a:rot lat="0" lon="0" rev="0"/>
            </a:camera>
            <a:lightRig rig="morning" dir="t">
              <a:rot lat="0" lon="0" rev="6000000"/>
            </a:lightRig>
          </a:scene3d>
          <a:sp3d prstMaterial="metal">
            <a:bevelT w="25400" h="12700" prst="artDeco"/>
          </a:sp3d>
        </a:effectStyle>
      </a:effectStyleLst>
      <a:bgFillStyleLst>
        <a:solidFill>
          <a:schemeClr val="phClr"/>
        </a:solidFill>
        <a:blipFill rotWithShape="1">
          <a:blip xmlns:r="http://schemas.openxmlformats.org/officeDocument/2006/relationships" r:embed="rId3">
            <a:duotone>
              <a:schemeClr val="phClr">
                <a:tint val="50000"/>
                <a:satMod val="250000"/>
              </a:schemeClr>
              <a:schemeClr val="phClr">
                <a:shade val="80000"/>
                <a:satMod val="175000"/>
              </a:schemeClr>
            </a:duotone>
          </a:blip>
          <a:stretch/>
        </a:blipFill>
        <a:blipFill rotWithShape="1">
          <a:blip xmlns:r="http://schemas.openxmlformats.org/officeDocument/2006/relationships" r:embed="rId4">
            <a:duotone>
              <a:schemeClr val="phClr">
                <a:tint val="10000"/>
                <a:satMod val="260000"/>
                <a:lumMod val="115000"/>
              </a:schemeClr>
              <a:schemeClr val="phClr">
                <a:shade val="75000"/>
                <a:satMod val="175000"/>
                <a:lumMod val="105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12881</TotalTime>
  <Words>1771</Words>
  <Application>Microsoft Macintosh PowerPoint</Application>
  <PresentationFormat>화면 슬라이드 쇼(4:3)</PresentationFormat>
  <Paragraphs>354</Paragraphs>
  <Slides>38</Slides>
  <Notes>37</Notes>
  <HiddenSlides>0</HiddenSlides>
  <MMClips>0</MMClips>
  <ScaleCrop>false</ScaleCrop>
  <HeadingPairs>
    <vt:vector size="8" baseType="variant">
      <vt:variant>
        <vt:lpstr>사용한 글꼴</vt:lpstr>
      </vt:variant>
      <vt:variant>
        <vt:i4>9</vt:i4>
      </vt:variant>
      <vt:variant>
        <vt:lpstr>테마</vt:lpstr>
      </vt:variant>
      <vt:variant>
        <vt:i4>1</vt:i4>
      </vt:variant>
      <vt:variant>
        <vt:lpstr>포함된 OLE 서버</vt:lpstr>
      </vt:variant>
      <vt:variant>
        <vt:i4>1</vt:i4>
      </vt:variant>
      <vt:variant>
        <vt:lpstr>슬라이드 제목</vt:lpstr>
      </vt:variant>
      <vt:variant>
        <vt:i4>38</vt:i4>
      </vt:variant>
    </vt:vector>
  </HeadingPairs>
  <TitlesOfParts>
    <vt:vector size="49" baseType="lpstr">
      <vt:lpstr>Arial</vt:lpstr>
      <vt:lpstr>Arial Narrow</vt:lpstr>
      <vt:lpstr>Calibri</vt:lpstr>
      <vt:lpstr>Garamond</vt:lpstr>
      <vt:lpstr>ＭＳ Ｐゴシック</vt:lpstr>
      <vt:lpstr>News Gothic MT</vt:lpstr>
      <vt:lpstr>Times New Roman</vt:lpstr>
      <vt:lpstr>Wingdings</vt:lpstr>
      <vt:lpstr>ヒラギノ明朝 Pro W3</vt:lpstr>
      <vt:lpstr>Formal</vt:lpstr>
      <vt:lpstr>Equation</vt:lpstr>
      <vt:lpstr>Learning Goal #1:</vt:lpstr>
      <vt:lpstr>Discussion Question:</vt:lpstr>
      <vt:lpstr>Causes and Outcomes of Needs Assessment</vt:lpstr>
      <vt:lpstr>Needs Assessment</vt:lpstr>
      <vt:lpstr>Overview of Needs Assessment</vt:lpstr>
      <vt:lpstr>Needs Assessment Process</vt:lpstr>
      <vt:lpstr>Needs Assessment Tools/Methods</vt:lpstr>
      <vt:lpstr>Challenges of conducting a Needs Analysis</vt:lpstr>
      <vt:lpstr>Learning Goal #2:</vt:lpstr>
      <vt:lpstr>What Is Training and Development?</vt:lpstr>
      <vt:lpstr>Traditional Training</vt:lpstr>
      <vt:lpstr>What’s Changed the Emphasis on Training?</vt:lpstr>
      <vt:lpstr>What’s Changed the Emphasis on Training?</vt:lpstr>
      <vt:lpstr>Learning Goal #3:</vt:lpstr>
      <vt:lpstr>Program Design</vt:lpstr>
      <vt:lpstr>Setting Training Goals </vt:lpstr>
      <vt:lpstr>Setting Training Objectives</vt:lpstr>
      <vt:lpstr>Pros and Cons of Training Methods</vt:lpstr>
      <vt:lpstr>Pros and Cons of Training Activities</vt:lpstr>
      <vt:lpstr>Learning Goal #4:</vt:lpstr>
      <vt:lpstr>Transfer of Training</vt:lpstr>
      <vt:lpstr>Factors That Increase the Likelihood That Training Will be Used on the Job</vt:lpstr>
      <vt:lpstr>Training Transfer Model</vt:lpstr>
      <vt:lpstr>Transfer Strategies Used Before Training</vt:lpstr>
      <vt:lpstr>Transfer Strategies Used During Training</vt:lpstr>
      <vt:lpstr>Transfer Strategies Used After Training</vt:lpstr>
      <vt:lpstr>How Managers Can Support Training</vt:lpstr>
      <vt:lpstr>Learning Goal #5:</vt:lpstr>
      <vt:lpstr>Training Evaluation</vt:lpstr>
      <vt:lpstr>Evaluation Levels</vt:lpstr>
      <vt:lpstr>Level 1: Reaction</vt:lpstr>
      <vt:lpstr>Level 2: Learning</vt:lpstr>
      <vt:lpstr>Level 3: Behavior</vt:lpstr>
      <vt:lpstr>Level 4: Results</vt:lpstr>
      <vt:lpstr>ROI Is Used To:</vt:lpstr>
      <vt:lpstr>Now with ROI%</vt:lpstr>
      <vt:lpstr>Programs Best Suited for ROI Analysis</vt:lpstr>
      <vt:lpstr>When ROI Isn’t Appropriate</vt:lpstr>
    </vt:vector>
  </TitlesOfParts>
  <Company>Saint Louis University</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Planning Lecture</dc:title>
  <dc:creator>Tamara Montag</dc:creator>
  <cp:lastModifiedBy>Cho, Dongju</cp:lastModifiedBy>
  <cp:revision>125</cp:revision>
  <cp:lastPrinted>2013-03-13T17:37:52Z</cp:lastPrinted>
  <dcterms:created xsi:type="dcterms:W3CDTF">2013-02-05T18:42:32Z</dcterms:created>
  <dcterms:modified xsi:type="dcterms:W3CDTF">2017-05-03T13:21:18Z</dcterms:modified>
</cp:coreProperties>
</file>